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docProps/custom.xml" ContentType="application/vnd.openxmlformats-officedocument.custom-propertie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3"/>
  </p:notesMasterIdLst>
  <p:handoutMasterIdLst>
    <p:handoutMasterId r:id="rId74"/>
  </p:handoutMasterIdLst>
  <p:sldIdLst>
    <p:sldId id="256" r:id="rId2"/>
    <p:sldId id="688" r:id="rId3"/>
    <p:sldId id="700" r:id="rId4"/>
    <p:sldId id="613" r:id="rId5"/>
    <p:sldId id="701" r:id="rId6"/>
    <p:sldId id="756" r:id="rId7"/>
    <p:sldId id="757" r:id="rId8"/>
    <p:sldId id="758" r:id="rId9"/>
    <p:sldId id="706" r:id="rId10"/>
    <p:sldId id="704" r:id="rId11"/>
    <p:sldId id="759" r:id="rId12"/>
    <p:sldId id="760" r:id="rId13"/>
    <p:sldId id="761" r:id="rId14"/>
    <p:sldId id="762" r:id="rId15"/>
    <p:sldId id="707" r:id="rId16"/>
    <p:sldId id="709" r:id="rId17"/>
    <p:sldId id="710" r:id="rId18"/>
    <p:sldId id="708" r:id="rId19"/>
    <p:sldId id="713" r:id="rId20"/>
    <p:sldId id="712" r:id="rId21"/>
    <p:sldId id="764" r:id="rId22"/>
    <p:sldId id="769" r:id="rId23"/>
    <p:sldId id="716" r:id="rId24"/>
    <p:sldId id="715" r:id="rId25"/>
    <p:sldId id="767" r:id="rId26"/>
    <p:sldId id="717" r:id="rId27"/>
    <p:sldId id="718" r:id="rId28"/>
    <p:sldId id="771" r:id="rId29"/>
    <p:sldId id="770" r:id="rId30"/>
    <p:sldId id="719" r:id="rId31"/>
    <p:sldId id="772" r:id="rId32"/>
    <p:sldId id="720" r:id="rId33"/>
    <p:sldId id="721" r:id="rId34"/>
    <p:sldId id="722" r:id="rId35"/>
    <p:sldId id="773" r:id="rId36"/>
    <p:sldId id="775" r:id="rId37"/>
    <p:sldId id="774" r:id="rId38"/>
    <p:sldId id="724" r:id="rId39"/>
    <p:sldId id="723" r:id="rId40"/>
    <p:sldId id="725" r:id="rId41"/>
    <p:sldId id="777" r:id="rId42"/>
    <p:sldId id="776" r:id="rId43"/>
    <p:sldId id="778" r:id="rId44"/>
    <p:sldId id="726" r:id="rId45"/>
    <p:sldId id="727" r:id="rId46"/>
    <p:sldId id="728" r:id="rId47"/>
    <p:sldId id="779" r:id="rId48"/>
    <p:sldId id="729" r:id="rId49"/>
    <p:sldId id="730" r:id="rId50"/>
    <p:sldId id="731" r:id="rId51"/>
    <p:sldId id="735" r:id="rId52"/>
    <p:sldId id="737" r:id="rId53"/>
    <p:sldId id="734" r:id="rId54"/>
    <p:sldId id="736" r:id="rId55"/>
    <p:sldId id="780" r:id="rId56"/>
    <p:sldId id="738" r:id="rId57"/>
    <p:sldId id="781" r:id="rId58"/>
    <p:sldId id="741" r:id="rId59"/>
    <p:sldId id="742" r:id="rId60"/>
    <p:sldId id="743" r:id="rId61"/>
    <p:sldId id="744" r:id="rId62"/>
    <p:sldId id="782" r:id="rId63"/>
    <p:sldId id="745" r:id="rId64"/>
    <p:sldId id="746" r:id="rId65"/>
    <p:sldId id="748" r:id="rId66"/>
    <p:sldId id="755" r:id="rId67"/>
    <p:sldId id="752" r:id="rId68"/>
    <p:sldId id="753" r:id="rId69"/>
    <p:sldId id="754" r:id="rId70"/>
    <p:sldId id="750" r:id="rId71"/>
    <p:sldId id="670" r:id="rId7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37"/>
    <a:srgbClr val="F6910A"/>
    <a:srgbClr val="0000FF"/>
    <a:srgbClr val="EF6011"/>
    <a:srgbClr val="20A31D"/>
    <a:srgbClr val="FF7D7D"/>
    <a:srgbClr val="FFFFFF"/>
    <a:srgbClr val="990033"/>
    <a:srgbClr val="FFFFCC"/>
    <a:srgbClr val="12581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93741" autoAdjust="0"/>
  </p:normalViewPr>
  <p:slideViewPr>
    <p:cSldViewPr>
      <p:cViewPr>
        <p:scale>
          <a:sx n="100" d="100"/>
          <a:sy n="100" d="100"/>
        </p:scale>
        <p:origin x="-78" y="6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3B8F62-7AB7-42B4-8F04-32CE8B070270}" type="doc">
      <dgm:prSet loTypeId="urn:microsoft.com/office/officeart/2005/8/layout/radial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FD2B8C3-9433-438F-BCDB-A51BF83598E9}">
      <dgm:prSet phldrT="[文本]"/>
      <dgm:spPr/>
      <dgm:t>
        <a:bodyPr/>
        <a:lstStyle/>
        <a:p>
          <a:r>
            <a:rPr lang="zh-CN" altLang="en-US" dirty="0" smtClean="0"/>
            <a:t>值参数</a:t>
          </a:r>
          <a:endParaRPr lang="zh-CN" altLang="en-US" dirty="0"/>
        </a:p>
      </dgm:t>
    </dgm:pt>
    <dgm:pt modelId="{11672215-8C17-42C4-817F-8D00D7165DD3}" type="parTrans" cxnId="{33B74C34-293D-45B0-9D49-94D606ECAA55}">
      <dgm:prSet/>
      <dgm:spPr/>
      <dgm:t>
        <a:bodyPr/>
        <a:lstStyle/>
        <a:p>
          <a:endParaRPr lang="zh-CN" altLang="en-US"/>
        </a:p>
      </dgm:t>
    </dgm:pt>
    <dgm:pt modelId="{F03E5535-3CD8-4C08-9896-3838AFF2FF28}" type="sibTrans" cxnId="{33B74C34-293D-45B0-9D49-94D606ECAA55}">
      <dgm:prSet/>
      <dgm:spPr/>
      <dgm:t>
        <a:bodyPr/>
        <a:lstStyle/>
        <a:p>
          <a:endParaRPr lang="zh-CN" altLang="en-US"/>
        </a:p>
      </dgm:t>
    </dgm:pt>
    <dgm:pt modelId="{42325799-36F2-405A-BE94-6A306DCA5624}">
      <dgm:prSet phldrT="[文本]" phldr="1"/>
      <dgm:spPr/>
      <dgm:t>
        <a:bodyPr/>
        <a:lstStyle/>
        <a:p>
          <a:endParaRPr lang="zh-CN" altLang="en-US" dirty="0"/>
        </a:p>
      </dgm:t>
    </dgm:pt>
    <dgm:pt modelId="{0FF7331B-5410-485E-A6D9-92EDA60AD733}" type="parTrans" cxnId="{857B19DB-0174-43B9-BBFD-2518CFA02809}">
      <dgm:prSet/>
      <dgm:spPr/>
      <dgm:t>
        <a:bodyPr/>
        <a:lstStyle/>
        <a:p>
          <a:endParaRPr lang="zh-CN" altLang="en-US"/>
        </a:p>
      </dgm:t>
    </dgm:pt>
    <dgm:pt modelId="{20898380-90ED-4472-92BB-C60308A3025E}" type="sibTrans" cxnId="{857B19DB-0174-43B9-BBFD-2518CFA02809}">
      <dgm:prSet/>
      <dgm:spPr/>
      <dgm:t>
        <a:bodyPr/>
        <a:lstStyle/>
        <a:p>
          <a:endParaRPr lang="zh-CN" altLang="en-US"/>
        </a:p>
      </dgm:t>
    </dgm:pt>
    <dgm:pt modelId="{9B5ECC3C-E68A-406B-A55C-EEF71BEE2250}">
      <dgm:prSet phldrT="[文本]"/>
      <dgm:spPr/>
      <dgm:t>
        <a:bodyPr/>
        <a:lstStyle/>
        <a:p>
          <a:r>
            <a:rPr lang="zh-CN" altLang="en-US" dirty="0" smtClean="0"/>
            <a:t>数组参数</a:t>
          </a:r>
          <a:endParaRPr lang="zh-CN" altLang="en-US" dirty="0"/>
        </a:p>
      </dgm:t>
    </dgm:pt>
    <dgm:pt modelId="{B6FBA11D-BC15-4332-95E1-C8B111A53BF2}" type="parTrans" cxnId="{B62392BF-AFE0-46B9-B10D-4C5A2A5C253E}">
      <dgm:prSet/>
      <dgm:spPr/>
      <dgm:t>
        <a:bodyPr/>
        <a:lstStyle/>
        <a:p>
          <a:endParaRPr lang="zh-CN" altLang="en-US"/>
        </a:p>
      </dgm:t>
    </dgm:pt>
    <dgm:pt modelId="{78AA2992-C555-4285-B128-AE3604F5F452}" type="sibTrans" cxnId="{B62392BF-AFE0-46B9-B10D-4C5A2A5C253E}">
      <dgm:prSet/>
      <dgm:spPr/>
      <dgm:t>
        <a:bodyPr/>
        <a:lstStyle/>
        <a:p>
          <a:endParaRPr lang="zh-CN" altLang="en-US"/>
        </a:p>
      </dgm:t>
    </dgm:pt>
    <dgm:pt modelId="{5854E18F-EF31-411A-9EED-A2F0ABFABF6B}">
      <dgm:prSet phldrT="[文本]" phldr="1"/>
      <dgm:spPr/>
      <dgm:t>
        <a:bodyPr/>
        <a:lstStyle/>
        <a:p>
          <a:endParaRPr lang="zh-CN" altLang="en-US" dirty="0"/>
        </a:p>
      </dgm:t>
    </dgm:pt>
    <dgm:pt modelId="{CA804627-1EEF-4BEC-8A2F-D67CD0990662}" type="parTrans" cxnId="{CF136CFE-14B3-4C1E-B68F-C57838463409}">
      <dgm:prSet/>
      <dgm:spPr/>
      <dgm:t>
        <a:bodyPr/>
        <a:lstStyle/>
        <a:p>
          <a:endParaRPr lang="zh-CN" altLang="en-US"/>
        </a:p>
      </dgm:t>
    </dgm:pt>
    <dgm:pt modelId="{1F6D3266-2CB7-4468-9822-9CFB1C22F46B}" type="sibTrans" cxnId="{CF136CFE-14B3-4C1E-B68F-C57838463409}">
      <dgm:prSet/>
      <dgm:spPr/>
      <dgm:t>
        <a:bodyPr/>
        <a:lstStyle/>
        <a:p>
          <a:endParaRPr lang="zh-CN" altLang="en-US"/>
        </a:p>
      </dgm:t>
    </dgm:pt>
    <dgm:pt modelId="{6E44E4D7-4C9F-4B63-A433-F03E471B3C62}">
      <dgm:prSet phldrT="[文本]"/>
      <dgm:spPr/>
      <dgm:t>
        <a:bodyPr/>
        <a:lstStyle/>
        <a:p>
          <a:r>
            <a:rPr lang="zh-CN" altLang="en-US" dirty="0" smtClean="0"/>
            <a:t>指针参数</a:t>
          </a:r>
          <a:endParaRPr lang="zh-CN" altLang="en-US" dirty="0"/>
        </a:p>
      </dgm:t>
    </dgm:pt>
    <dgm:pt modelId="{D7405807-E890-4A8B-B654-8A4C9A2F1BA6}" type="parTrans" cxnId="{0635C422-F2FC-45D9-888D-CAF1A867D2F6}">
      <dgm:prSet/>
      <dgm:spPr/>
      <dgm:t>
        <a:bodyPr/>
        <a:lstStyle/>
        <a:p>
          <a:endParaRPr lang="zh-CN" altLang="en-US"/>
        </a:p>
      </dgm:t>
    </dgm:pt>
    <dgm:pt modelId="{832EB6B5-379D-4CBE-8E9A-AD6D091BD4A8}" type="sibTrans" cxnId="{0635C422-F2FC-45D9-888D-CAF1A867D2F6}">
      <dgm:prSet/>
      <dgm:spPr/>
      <dgm:t>
        <a:bodyPr/>
        <a:lstStyle/>
        <a:p>
          <a:endParaRPr lang="zh-CN" altLang="en-US"/>
        </a:p>
      </dgm:t>
    </dgm:pt>
    <dgm:pt modelId="{24B7496B-B408-40C3-915B-18C9D54FD8ED}">
      <dgm:prSet phldrT="[文本]" phldr="1"/>
      <dgm:spPr/>
      <dgm:t>
        <a:bodyPr/>
        <a:lstStyle/>
        <a:p>
          <a:endParaRPr lang="zh-CN" altLang="en-US" dirty="0"/>
        </a:p>
      </dgm:t>
    </dgm:pt>
    <dgm:pt modelId="{ED36432A-01AB-4658-A8F4-6AB472523A27}" type="parTrans" cxnId="{C835E0CE-F349-49B1-8FBC-9E3A473D4E56}">
      <dgm:prSet/>
      <dgm:spPr/>
      <dgm:t>
        <a:bodyPr/>
        <a:lstStyle/>
        <a:p>
          <a:endParaRPr lang="zh-CN" altLang="en-US"/>
        </a:p>
      </dgm:t>
    </dgm:pt>
    <dgm:pt modelId="{5183CDBF-BEC1-4196-A707-D818FEEFA2AC}" type="sibTrans" cxnId="{C835E0CE-F349-49B1-8FBC-9E3A473D4E56}">
      <dgm:prSet/>
      <dgm:spPr/>
      <dgm:t>
        <a:bodyPr/>
        <a:lstStyle/>
        <a:p>
          <a:endParaRPr lang="zh-CN" altLang="en-US"/>
        </a:p>
      </dgm:t>
    </dgm:pt>
    <dgm:pt modelId="{CF4E9083-5DDB-4DAC-896B-F65597B77D50}" type="pres">
      <dgm:prSet presAssocID="{393B8F62-7AB7-42B4-8F04-32CE8B070270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F218BC-0C46-4556-9A6C-97396163670D}" type="pres">
      <dgm:prSet presAssocID="{393B8F62-7AB7-42B4-8F04-32CE8B070270}" presName="cycle" presStyleCnt="0"/>
      <dgm:spPr/>
    </dgm:pt>
    <dgm:pt modelId="{2350149B-BF2B-4305-9EE1-E49000943BE5}" type="pres">
      <dgm:prSet presAssocID="{393B8F62-7AB7-42B4-8F04-32CE8B070270}" presName="centerShape" presStyleCnt="0"/>
      <dgm:spPr/>
    </dgm:pt>
    <dgm:pt modelId="{55552640-C0B7-4630-B6DC-CC400FB8D223}" type="pres">
      <dgm:prSet presAssocID="{393B8F62-7AB7-42B4-8F04-32CE8B070270}" presName="connSite" presStyleLbl="node1" presStyleIdx="0" presStyleCnt="4"/>
      <dgm:spPr/>
    </dgm:pt>
    <dgm:pt modelId="{2D1919A4-FBF2-4C85-836E-B3DEBA8AB394}" type="pres">
      <dgm:prSet presAssocID="{393B8F62-7AB7-42B4-8F04-32CE8B070270}" presName="visible" presStyleLbl="node1" presStyleIdx="0" presStyleCnt="4"/>
      <dgm:spPr/>
    </dgm:pt>
    <dgm:pt modelId="{22AFD550-97AB-4303-8B41-3B06CBC38736}" type="pres">
      <dgm:prSet presAssocID="{11672215-8C17-42C4-817F-8D00D7165DD3}" presName="Name25" presStyleLbl="parChTrans1D1" presStyleIdx="0" presStyleCnt="3"/>
      <dgm:spPr/>
      <dgm:t>
        <a:bodyPr/>
        <a:lstStyle/>
        <a:p>
          <a:endParaRPr lang="zh-CN" altLang="en-US"/>
        </a:p>
      </dgm:t>
    </dgm:pt>
    <dgm:pt modelId="{D2ABBEDD-FC1F-43D6-BEBE-A9C31BF85E95}" type="pres">
      <dgm:prSet presAssocID="{BFD2B8C3-9433-438F-BCDB-A51BF83598E9}" presName="node" presStyleCnt="0"/>
      <dgm:spPr/>
    </dgm:pt>
    <dgm:pt modelId="{17B51494-73E0-4B4E-8FD5-FC4817F316B5}" type="pres">
      <dgm:prSet presAssocID="{BFD2B8C3-9433-438F-BCDB-A51BF83598E9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0DB486-2880-4F20-B4A7-9152E56C9C7A}" type="pres">
      <dgm:prSet presAssocID="{BFD2B8C3-9433-438F-BCDB-A51BF83598E9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FF0A85-FE47-4192-B3E8-3218A17ACBDE}" type="pres">
      <dgm:prSet presAssocID="{B6FBA11D-BC15-4332-95E1-C8B111A53BF2}" presName="Name25" presStyleLbl="parChTrans1D1" presStyleIdx="1" presStyleCnt="3"/>
      <dgm:spPr/>
      <dgm:t>
        <a:bodyPr/>
        <a:lstStyle/>
        <a:p>
          <a:endParaRPr lang="zh-CN" altLang="en-US"/>
        </a:p>
      </dgm:t>
    </dgm:pt>
    <dgm:pt modelId="{0D4D2EAC-165C-4CD7-B263-A40902B19469}" type="pres">
      <dgm:prSet presAssocID="{9B5ECC3C-E68A-406B-A55C-EEF71BEE2250}" presName="node" presStyleCnt="0"/>
      <dgm:spPr/>
    </dgm:pt>
    <dgm:pt modelId="{53798ED8-5CD1-4495-8892-85F2B38ADC3F}" type="pres">
      <dgm:prSet presAssocID="{9B5ECC3C-E68A-406B-A55C-EEF71BEE2250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B8DD4E-7754-4E67-A0D4-1EA4CFDA6C83}" type="pres">
      <dgm:prSet presAssocID="{9B5ECC3C-E68A-406B-A55C-EEF71BEE2250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2C3DF0-D1F4-40C9-85D0-ED6A8CAE4E91}" type="pres">
      <dgm:prSet presAssocID="{D7405807-E890-4A8B-B654-8A4C9A2F1BA6}" presName="Name25" presStyleLbl="parChTrans1D1" presStyleIdx="2" presStyleCnt="3"/>
      <dgm:spPr/>
      <dgm:t>
        <a:bodyPr/>
        <a:lstStyle/>
        <a:p>
          <a:endParaRPr lang="zh-CN" altLang="en-US"/>
        </a:p>
      </dgm:t>
    </dgm:pt>
    <dgm:pt modelId="{7358F0D5-D2DD-48DA-999A-199DEA63A223}" type="pres">
      <dgm:prSet presAssocID="{6E44E4D7-4C9F-4B63-A433-F03E471B3C62}" presName="node" presStyleCnt="0"/>
      <dgm:spPr/>
    </dgm:pt>
    <dgm:pt modelId="{16CE5F9C-0525-4831-8050-72BFC70D7520}" type="pres">
      <dgm:prSet presAssocID="{6E44E4D7-4C9F-4B63-A433-F03E471B3C62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B75453-6C3F-4542-9802-AA34F06F2D96}" type="pres">
      <dgm:prSet presAssocID="{6E44E4D7-4C9F-4B63-A433-F03E471B3C62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3B74C34-293D-45B0-9D49-94D606ECAA55}" srcId="{393B8F62-7AB7-42B4-8F04-32CE8B070270}" destId="{BFD2B8C3-9433-438F-BCDB-A51BF83598E9}" srcOrd="0" destOrd="0" parTransId="{11672215-8C17-42C4-817F-8D00D7165DD3}" sibTransId="{F03E5535-3CD8-4C08-9896-3838AFF2FF28}"/>
    <dgm:cxn modelId="{ABFE6347-D88B-4F4A-8A74-8E4E64D3E57E}" type="presOf" srcId="{11672215-8C17-42C4-817F-8D00D7165DD3}" destId="{22AFD550-97AB-4303-8B41-3B06CBC38736}" srcOrd="0" destOrd="0" presId="urn:microsoft.com/office/officeart/2005/8/layout/radial2"/>
    <dgm:cxn modelId="{2396098D-28DB-4507-B4F0-0BA2122E9557}" type="presOf" srcId="{393B8F62-7AB7-42B4-8F04-32CE8B070270}" destId="{CF4E9083-5DDB-4DAC-896B-F65597B77D50}" srcOrd="0" destOrd="0" presId="urn:microsoft.com/office/officeart/2005/8/layout/radial2"/>
    <dgm:cxn modelId="{0635C422-F2FC-45D9-888D-CAF1A867D2F6}" srcId="{393B8F62-7AB7-42B4-8F04-32CE8B070270}" destId="{6E44E4D7-4C9F-4B63-A433-F03E471B3C62}" srcOrd="2" destOrd="0" parTransId="{D7405807-E890-4A8B-B654-8A4C9A2F1BA6}" sibTransId="{832EB6B5-379D-4CBE-8E9A-AD6D091BD4A8}"/>
    <dgm:cxn modelId="{857B19DB-0174-43B9-BBFD-2518CFA02809}" srcId="{BFD2B8C3-9433-438F-BCDB-A51BF83598E9}" destId="{42325799-36F2-405A-BE94-6A306DCA5624}" srcOrd="0" destOrd="0" parTransId="{0FF7331B-5410-485E-A6D9-92EDA60AD733}" sibTransId="{20898380-90ED-4472-92BB-C60308A3025E}"/>
    <dgm:cxn modelId="{16B99EF8-7AC2-4F2E-A0A7-4B037B00C00F}" type="presOf" srcId="{9B5ECC3C-E68A-406B-A55C-EEF71BEE2250}" destId="{53798ED8-5CD1-4495-8892-85F2B38ADC3F}" srcOrd="0" destOrd="0" presId="urn:microsoft.com/office/officeart/2005/8/layout/radial2"/>
    <dgm:cxn modelId="{DECB62ED-EE09-4D74-8CAE-6B96E38B1232}" type="presOf" srcId="{6E44E4D7-4C9F-4B63-A433-F03E471B3C62}" destId="{16CE5F9C-0525-4831-8050-72BFC70D7520}" srcOrd="0" destOrd="0" presId="urn:microsoft.com/office/officeart/2005/8/layout/radial2"/>
    <dgm:cxn modelId="{6BE4106F-F559-4555-9859-B1F162BB8568}" type="presOf" srcId="{42325799-36F2-405A-BE94-6A306DCA5624}" destId="{670DB486-2880-4F20-B4A7-9152E56C9C7A}" srcOrd="0" destOrd="0" presId="urn:microsoft.com/office/officeart/2005/8/layout/radial2"/>
    <dgm:cxn modelId="{B62392BF-AFE0-46B9-B10D-4C5A2A5C253E}" srcId="{393B8F62-7AB7-42B4-8F04-32CE8B070270}" destId="{9B5ECC3C-E68A-406B-A55C-EEF71BEE2250}" srcOrd="1" destOrd="0" parTransId="{B6FBA11D-BC15-4332-95E1-C8B111A53BF2}" sibTransId="{78AA2992-C555-4285-B128-AE3604F5F452}"/>
    <dgm:cxn modelId="{CF136CFE-14B3-4C1E-B68F-C57838463409}" srcId="{9B5ECC3C-E68A-406B-A55C-EEF71BEE2250}" destId="{5854E18F-EF31-411A-9EED-A2F0ABFABF6B}" srcOrd="0" destOrd="0" parTransId="{CA804627-1EEF-4BEC-8A2F-D67CD0990662}" sibTransId="{1F6D3266-2CB7-4468-9822-9CFB1C22F46B}"/>
    <dgm:cxn modelId="{6AA3DFB4-7B7A-4104-92F9-732A02976AA3}" type="presOf" srcId="{5854E18F-EF31-411A-9EED-A2F0ABFABF6B}" destId="{0CB8DD4E-7754-4E67-A0D4-1EA4CFDA6C83}" srcOrd="0" destOrd="0" presId="urn:microsoft.com/office/officeart/2005/8/layout/radial2"/>
    <dgm:cxn modelId="{36A1E6F4-533E-4CDE-9D0F-D9180806A493}" type="presOf" srcId="{BFD2B8C3-9433-438F-BCDB-A51BF83598E9}" destId="{17B51494-73E0-4B4E-8FD5-FC4817F316B5}" srcOrd="0" destOrd="0" presId="urn:microsoft.com/office/officeart/2005/8/layout/radial2"/>
    <dgm:cxn modelId="{E1F17664-BE68-4672-B3C3-1AE8611525E7}" type="presOf" srcId="{24B7496B-B408-40C3-915B-18C9D54FD8ED}" destId="{97B75453-6C3F-4542-9802-AA34F06F2D96}" srcOrd="0" destOrd="0" presId="urn:microsoft.com/office/officeart/2005/8/layout/radial2"/>
    <dgm:cxn modelId="{84F49218-22A8-4499-A82B-042963C3CB96}" type="presOf" srcId="{D7405807-E890-4A8B-B654-8A4C9A2F1BA6}" destId="{342C3DF0-D1F4-40C9-85D0-ED6A8CAE4E91}" srcOrd="0" destOrd="0" presId="urn:microsoft.com/office/officeart/2005/8/layout/radial2"/>
    <dgm:cxn modelId="{8471A89C-BA47-404A-8999-D2C4E56D3C45}" type="presOf" srcId="{B6FBA11D-BC15-4332-95E1-C8B111A53BF2}" destId="{22FF0A85-FE47-4192-B3E8-3218A17ACBDE}" srcOrd="0" destOrd="0" presId="urn:microsoft.com/office/officeart/2005/8/layout/radial2"/>
    <dgm:cxn modelId="{C835E0CE-F349-49B1-8FBC-9E3A473D4E56}" srcId="{6E44E4D7-4C9F-4B63-A433-F03E471B3C62}" destId="{24B7496B-B408-40C3-915B-18C9D54FD8ED}" srcOrd="0" destOrd="0" parTransId="{ED36432A-01AB-4658-A8F4-6AB472523A27}" sibTransId="{5183CDBF-BEC1-4196-A707-D818FEEFA2AC}"/>
    <dgm:cxn modelId="{DED37006-843A-43BA-9B3C-AC70D82E5DAF}" type="presParOf" srcId="{CF4E9083-5DDB-4DAC-896B-F65597B77D50}" destId="{50F218BC-0C46-4556-9A6C-97396163670D}" srcOrd="0" destOrd="0" presId="urn:microsoft.com/office/officeart/2005/8/layout/radial2"/>
    <dgm:cxn modelId="{15748878-5303-42C2-966B-B3A86F10C64B}" type="presParOf" srcId="{50F218BC-0C46-4556-9A6C-97396163670D}" destId="{2350149B-BF2B-4305-9EE1-E49000943BE5}" srcOrd="0" destOrd="0" presId="urn:microsoft.com/office/officeart/2005/8/layout/radial2"/>
    <dgm:cxn modelId="{E679828A-6580-44A2-9B41-CA4BF13647F3}" type="presParOf" srcId="{2350149B-BF2B-4305-9EE1-E49000943BE5}" destId="{55552640-C0B7-4630-B6DC-CC400FB8D223}" srcOrd="0" destOrd="0" presId="urn:microsoft.com/office/officeart/2005/8/layout/radial2"/>
    <dgm:cxn modelId="{AC5CA400-A6E5-46BD-9DAE-2B695383918A}" type="presParOf" srcId="{2350149B-BF2B-4305-9EE1-E49000943BE5}" destId="{2D1919A4-FBF2-4C85-836E-B3DEBA8AB394}" srcOrd="1" destOrd="0" presId="urn:microsoft.com/office/officeart/2005/8/layout/radial2"/>
    <dgm:cxn modelId="{97B885B3-C449-4B9D-BBBD-532E5C1E4DE1}" type="presParOf" srcId="{50F218BC-0C46-4556-9A6C-97396163670D}" destId="{22AFD550-97AB-4303-8B41-3B06CBC38736}" srcOrd="1" destOrd="0" presId="urn:microsoft.com/office/officeart/2005/8/layout/radial2"/>
    <dgm:cxn modelId="{40188FA3-9D94-4E31-B57B-485AB9ACE116}" type="presParOf" srcId="{50F218BC-0C46-4556-9A6C-97396163670D}" destId="{D2ABBEDD-FC1F-43D6-BEBE-A9C31BF85E95}" srcOrd="2" destOrd="0" presId="urn:microsoft.com/office/officeart/2005/8/layout/radial2"/>
    <dgm:cxn modelId="{02B466B6-BD6D-408F-AD81-72684A231BE6}" type="presParOf" srcId="{D2ABBEDD-FC1F-43D6-BEBE-A9C31BF85E95}" destId="{17B51494-73E0-4B4E-8FD5-FC4817F316B5}" srcOrd="0" destOrd="0" presId="urn:microsoft.com/office/officeart/2005/8/layout/radial2"/>
    <dgm:cxn modelId="{D522574C-16F9-4AF3-B8A5-FAE0B4A43CB5}" type="presParOf" srcId="{D2ABBEDD-FC1F-43D6-BEBE-A9C31BF85E95}" destId="{670DB486-2880-4F20-B4A7-9152E56C9C7A}" srcOrd="1" destOrd="0" presId="urn:microsoft.com/office/officeart/2005/8/layout/radial2"/>
    <dgm:cxn modelId="{35DDE3C6-511E-40EE-A5C2-965C901C46F6}" type="presParOf" srcId="{50F218BC-0C46-4556-9A6C-97396163670D}" destId="{22FF0A85-FE47-4192-B3E8-3218A17ACBDE}" srcOrd="3" destOrd="0" presId="urn:microsoft.com/office/officeart/2005/8/layout/radial2"/>
    <dgm:cxn modelId="{2F247D4A-CB96-4A56-BD0B-44E2C1388583}" type="presParOf" srcId="{50F218BC-0C46-4556-9A6C-97396163670D}" destId="{0D4D2EAC-165C-4CD7-B263-A40902B19469}" srcOrd="4" destOrd="0" presId="urn:microsoft.com/office/officeart/2005/8/layout/radial2"/>
    <dgm:cxn modelId="{43BF67FD-B892-4E54-84CB-0EE768491659}" type="presParOf" srcId="{0D4D2EAC-165C-4CD7-B263-A40902B19469}" destId="{53798ED8-5CD1-4495-8892-85F2B38ADC3F}" srcOrd="0" destOrd="0" presId="urn:microsoft.com/office/officeart/2005/8/layout/radial2"/>
    <dgm:cxn modelId="{F5A4D6F0-D7D9-44BD-802A-ED1637ED2BC9}" type="presParOf" srcId="{0D4D2EAC-165C-4CD7-B263-A40902B19469}" destId="{0CB8DD4E-7754-4E67-A0D4-1EA4CFDA6C83}" srcOrd="1" destOrd="0" presId="urn:microsoft.com/office/officeart/2005/8/layout/radial2"/>
    <dgm:cxn modelId="{D5FAEB43-6573-4A7C-907A-974D6F78181D}" type="presParOf" srcId="{50F218BC-0C46-4556-9A6C-97396163670D}" destId="{342C3DF0-D1F4-40C9-85D0-ED6A8CAE4E91}" srcOrd="5" destOrd="0" presId="urn:microsoft.com/office/officeart/2005/8/layout/radial2"/>
    <dgm:cxn modelId="{79D7FE05-2352-45E7-8DE0-1F49EE3FAB65}" type="presParOf" srcId="{50F218BC-0C46-4556-9A6C-97396163670D}" destId="{7358F0D5-D2DD-48DA-999A-199DEA63A223}" srcOrd="6" destOrd="0" presId="urn:microsoft.com/office/officeart/2005/8/layout/radial2"/>
    <dgm:cxn modelId="{C7E9BB7D-3AA9-49EA-B8FE-28F3F0835789}" type="presParOf" srcId="{7358F0D5-D2DD-48DA-999A-199DEA63A223}" destId="{16CE5F9C-0525-4831-8050-72BFC70D7520}" srcOrd="0" destOrd="0" presId="urn:microsoft.com/office/officeart/2005/8/layout/radial2"/>
    <dgm:cxn modelId="{196F950E-B22E-4C0B-87F2-2FE91C6F7E15}" type="presParOf" srcId="{7358F0D5-D2DD-48DA-999A-199DEA63A223}" destId="{97B75453-6C3F-4542-9802-AA34F06F2D9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391EE4-F7EC-4229-B695-71C92CC40CA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B21B766-BAF0-41EA-A63B-FE32AD27151F}">
      <dgm:prSet phldrT="[文本]" custT="1"/>
      <dgm:spPr/>
      <dgm:t>
        <a:bodyPr/>
        <a:lstStyle/>
        <a:p>
          <a:pPr rtl="0"/>
          <a:r>
            <a:rPr kumimoji="0" lang="zh-CN" altLang="en-US" sz="3600" b="0" i="0" u="none" strike="noStrike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rPr>
            <a:t>数组作函数参数</a:t>
          </a:r>
          <a:endParaRPr lang="zh-CN" altLang="en-US" sz="3600" dirty="0">
            <a:solidFill>
              <a:schemeClr val="bg1"/>
            </a:solidFill>
          </a:endParaRPr>
        </a:p>
      </dgm:t>
    </dgm:pt>
    <dgm:pt modelId="{9909FB42-87A7-4CD5-AEBB-5009A93D2091}" type="parTrans" cxnId="{D9A91C71-A972-4E0C-B074-DFAFDB7F221F}">
      <dgm:prSet/>
      <dgm:spPr/>
      <dgm:t>
        <a:bodyPr/>
        <a:lstStyle/>
        <a:p>
          <a:endParaRPr lang="zh-CN" altLang="en-US"/>
        </a:p>
      </dgm:t>
    </dgm:pt>
    <dgm:pt modelId="{1732E900-DD60-4CAC-AFF2-8C11AB386D42}" type="sibTrans" cxnId="{D9A91C71-A972-4E0C-B074-DFAFDB7F221F}">
      <dgm:prSet/>
      <dgm:spPr/>
      <dgm:t>
        <a:bodyPr/>
        <a:lstStyle/>
        <a:p>
          <a:endParaRPr lang="zh-CN" altLang="en-US"/>
        </a:p>
      </dgm:t>
    </dgm:pt>
    <dgm:pt modelId="{96DE3982-4804-4715-879C-1F295AA6B664}">
      <dgm:prSet phldrT="[文本]"/>
      <dgm:spPr/>
      <dgm:t>
        <a:bodyPr/>
        <a:lstStyle/>
        <a:p>
          <a:r>
            <a:rPr lang="zh-CN" dirty="0" smtClean="0">
              <a:solidFill>
                <a:schemeClr val="tx1"/>
              </a:solidFill>
            </a:rPr>
            <a:t>数组名作为函数参数</a:t>
          </a:r>
          <a:endParaRPr lang="zh-CN" altLang="en-US" dirty="0">
            <a:solidFill>
              <a:schemeClr val="tx1"/>
            </a:solidFill>
          </a:endParaRPr>
        </a:p>
      </dgm:t>
    </dgm:pt>
    <dgm:pt modelId="{0D3778FC-82B2-40B0-BADD-A88DEFF03E9C}" type="parTrans" cxnId="{DE371E32-CE87-4D09-98D8-6A5DB84B7451}">
      <dgm:prSet/>
      <dgm:spPr/>
      <dgm:t>
        <a:bodyPr/>
        <a:lstStyle/>
        <a:p>
          <a:endParaRPr lang="zh-CN" altLang="en-US"/>
        </a:p>
      </dgm:t>
    </dgm:pt>
    <dgm:pt modelId="{EA16168B-62D1-4E86-A784-06FE6AA636F5}" type="sibTrans" cxnId="{DE371E32-CE87-4D09-98D8-6A5DB84B7451}">
      <dgm:prSet/>
      <dgm:spPr/>
      <dgm:t>
        <a:bodyPr/>
        <a:lstStyle/>
        <a:p>
          <a:endParaRPr lang="zh-CN" altLang="en-US"/>
        </a:p>
      </dgm:t>
    </dgm:pt>
    <dgm:pt modelId="{91D93DBA-26EF-4240-AFE8-93F4766246CD}">
      <dgm:prSet phldrT="[文本]"/>
      <dgm:spPr/>
      <dgm:t>
        <a:bodyPr/>
        <a:lstStyle/>
        <a:p>
          <a:r>
            <a:rPr lang="zh-CN" b="0" dirty="0" smtClean="0">
              <a:solidFill>
                <a:schemeClr val="tx1"/>
              </a:solidFill>
            </a:rPr>
            <a:t>可变长度数组作为函数参数</a:t>
          </a:r>
          <a:endParaRPr lang="zh-CN" altLang="en-US" b="0" dirty="0">
            <a:solidFill>
              <a:schemeClr val="tx1"/>
            </a:solidFill>
          </a:endParaRPr>
        </a:p>
      </dgm:t>
    </dgm:pt>
    <dgm:pt modelId="{CA41EA82-9C8C-4789-9C98-90E333C90246}" type="parTrans" cxnId="{C0977CAA-A346-4B9D-8937-62BAFB13E243}">
      <dgm:prSet/>
      <dgm:spPr/>
      <dgm:t>
        <a:bodyPr/>
        <a:lstStyle/>
        <a:p>
          <a:endParaRPr lang="zh-CN" altLang="en-US"/>
        </a:p>
      </dgm:t>
    </dgm:pt>
    <dgm:pt modelId="{0464C31D-FAA5-46F0-B920-A1E589FA1297}" type="sibTrans" cxnId="{C0977CAA-A346-4B9D-8937-62BAFB13E243}">
      <dgm:prSet/>
      <dgm:spPr/>
      <dgm:t>
        <a:bodyPr/>
        <a:lstStyle/>
        <a:p>
          <a:endParaRPr lang="zh-CN" altLang="en-US"/>
        </a:p>
      </dgm:t>
    </dgm:pt>
    <dgm:pt modelId="{4E59AD44-2A1F-4123-9168-32C32FCB7DAC}">
      <dgm:prSet phldrT="[文本]" custLinFactNeighborX="-14364" custLinFactNeighborY="-5881"/>
      <dgm:spPr/>
      <dgm:t>
        <a:bodyPr/>
        <a:lstStyle/>
        <a:p>
          <a:endParaRPr lang="zh-CN" altLang="en-US"/>
        </a:p>
      </dgm:t>
    </dgm:pt>
    <dgm:pt modelId="{2E8A1CBF-E237-4553-8016-762634DA9AC0}" type="parTrans" cxnId="{D4E7C0BB-4A4C-4FDE-879C-102996AF9CAB}">
      <dgm:prSet/>
      <dgm:spPr/>
      <dgm:t>
        <a:bodyPr/>
        <a:lstStyle/>
        <a:p>
          <a:endParaRPr lang="zh-CN" altLang="en-US"/>
        </a:p>
      </dgm:t>
    </dgm:pt>
    <dgm:pt modelId="{41E14E33-04ED-4747-AB3A-2D85385FE4B3}" type="sibTrans" cxnId="{D4E7C0BB-4A4C-4FDE-879C-102996AF9CAB}">
      <dgm:prSet/>
      <dgm:spPr/>
      <dgm:t>
        <a:bodyPr/>
        <a:lstStyle/>
        <a:p>
          <a:endParaRPr lang="zh-CN" altLang="en-US"/>
        </a:p>
      </dgm:t>
    </dgm:pt>
    <dgm:pt modelId="{8A46FB65-B870-4F04-BAE8-B97F62814BCC}" type="pres">
      <dgm:prSet presAssocID="{17391EE4-F7EC-4229-B695-71C92CC40CAF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zh-CN" altLang="en-US"/>
        </a:p>
      </dgm:t>
    </dgm:pt>
    <dgm:pt modelId="{FFBA57A5-CEE2-4446-A746-6EB2121700AC}" type="pres">
      <dgm:prSet presAssocID="{5B21B766-BAF0-41EA-A63B-FE32AD27151F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zh-CN" altLang="en-US"/>
        </a:p>
      </dgm:t>
    </dgm:pt>
    <dgm:pt modelId="{0E52AB18-34B7-4468-9D9A-F25F700F70AB}" type="pres">
      <dgm:prSet presAssocID="{5B21B766-BAF0-41EA-A63B-FE32AD27151F}" presName="Accent1" presStyleLbl="node1" presStyleIdx="0" presStyleCnt="13"/>
      <dgm:spPr/>
    </dgm:pt>
    <dgm:pt modelId="{693EA474-D72B-4C1E-9CE1-C59D14B10D5C}" type="pres">
      <dgm:prSet presAssocID="{5B21B766-BAF0-41EA-A63B-FE32AD27151F}" presName="Accent2" presStyleLbl="node1" presStyleIdx="1" presStyleCnt="13"/>
      <dgm:spPr/>
    </dgm:pt>
    <dgm:pt modelId="{D2F95F26-8B26-4079-92B7-B21B2206087E}" type="pres">
      <dgm:prSet presAssocID="{5B21B766-BAF0-41EA-A63B-FE32AD27151F}" presName="Accent3" presStyleLbl="node1" presStyleIdx="2" presStyleCnt="13"/>
      <dgm:spPr/>
    </dgm:pt>
    <dgm:pt modelId="{7AAB1D9E-9ED8-46C9-8C8D-CC8507B1BDF3}" type="pres">
      <dgm:prSet presAssocID="{5B21B766-BAF0-41EA-A63B-FE32AD27151F}" presName="Accent4" presStyleLbl="node1" presStyleIdx="3" presStyleCnt="13"/>
      <dgm:spPr/>
    </dgm:pt>
    <dgm:pt modelId="{86C02489-3652-4350-BAF9-D0AEA4206CE5}" type="pres">
      <dgm:prSet presAssocID="{5B21B766-BAF0-41EA-A63B-FE32AD27151F}" presName="Accent5" presStyleLbl="node1" presStyleIdx="4" presStyleCnt="13"/>
      <dgm:spPr/>
    </dgm:pt>
    <dgm:pt modelId="{DD6B1F2D-DF2D-4344-AB2C-C45CA79BB907}" type="pres">
      <dgm:prSet presAssocID="{5B21B766-BAF0-41EA-A63B-FE32AD27151F}" presName="Accent6" presStyleLbl="node1" presStyleIdx="5" presStyleCnt="13"/>
      <dgm:spPr/>
    </dgm:pt>
    <dgm:pt modelId="{70199D15-EF26-4167-A484-FFDA4EFB77E5}" type="pres">
      <dgm:prSet presAssocID="{96DE3982-4804-4715-879C-1F295AA6B664}" presName="Child1" presStyleLbl="node1" presStyleIdx="6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1A572BAB-F014-49F9-87D3-BFD46F104632}" type="pres">
      <dgm:prSet presAssocID="{96DE3982-4804-4715-879C-1F295AA6B664}" presName="Accent7" presStyleCnt="0"/>
      <dgm:spPr/>
    </dgm:pt>
    <dgm:pt modelId="{272D8FA0-4677-4620-BEBB-73122F8F4B28}" type="pres">
      <dgm:prSet presAssocID="{96DE3982-4804-4715-879C-1F295AA6B664}" presName="AccentHold1" presStyleLbl="node1" presStyleIdx="7" presStyleCnt="13"/>
      <dgm:spPr/>
    </dgm:pt>
    <dgm:pt modelId="{E30890A3-E1E0-48DC-BAE1-03D8DC9A2E45}" type="pres">
      <dgm:prSet presAssocID="{96DE3982-4804-4715-879C-1F295AA6B664}" presName="Accent8" presStyleCnt="0"/>
      <dgm:spPr/>
    </dgm:pt>
    <dgm:pt modelId="{BA2E9D6B-33CE-4827-BB17-16B4EC6987BE}" type="pres">
      <dgm:prSet presAssocID="{96DE3982-4804-4715-879C-1F295AA6B664}" presName="AccentHold2" presStyleLbl="node1" presStyleIdx="8" presStyleCnt="13"/>
      <dgm:spPr/>
    </dgm:pt>
    <dgm:pt modelId="{3EED6BE4-0394-481F-BD8A-42009C11782B}" type="pres">
      <dgm:prSet presAssocID="{91D93DBA-26EF-4240-AFE8-93F4766246CD}" presName="Child2" presStyleLbl="node1" presStyleIdx="9" presStyleCnt="13" custLinFactNeighborX="-14364" custLinFactNeighborY="-588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FB71C320-E7D6-4F72-9DC8-7DD44BB19BF7}" type="pres">
      <dgm:prSet presAssocID="{91D93DBA-26EF-4240-AFE8-93F4766246CD}" presName="Accent9" presStyleCnt="0"/>
      <dgm:spPr/>
    </dgm:pt>
    <dgm:pt modelId="{9D9EF7BA-EB8F-4DE1-8F15-3C0E111B2AD2}" type="pres">
      <dgm:prSet presAssocID="{91D93DBA-26EF-4240-AFE8-93F4766246CD}" presName="AccentHold1" presStyleLbl="node1" presStyleIdx="10" presStyleCnt="13"/>
      <dgm:spPr/>
    </dgm:pt>
    <dgm:pt modelId="{62F72196-3AD5-4EC6-B688-D22DAF8B5AB5}" type="pres">
      <dgm:prSet presAssocID="{91D93DBA-26EF-4240-AFE8-93F4766246CD}" presName="Accent10" presStyleCnt="0"/>
      <dgm:spPr/>
    </dgm:pt>
    <dgm:pt modelId="{35BCD04E-E0B1-4CCA-AE7F-914FC65A001F}" type="pres">
      <dgm:prSet presAssocID="{91D93DBA-26EF-4240-AFE8-93F4766246CD}" presName="AccentHold2" presStyleLbl="node1" presStyleIdx="11" presStyleCnt="13"/>
      <dgm:spPr/>
    </dgm:pt>
    <dgm:pt modelId="{0A07ABA6-7227-4241-8FA4-F98B12A6F9E1}" type="pres">
      <dgm:prSet presAssocID="{91D93DBA-26EF-4240-AFE8-93F4766246CD}" presName="Accent11" presStyleCnt="0"/>
      <dgm:spPr/>
    </dgm:pt>
    <dgm:pt modelId="{A185B456-5E70-44D5-818F-3B415CF361CA}" type="pres">
      <dgm:prSet presAssocID="{91D93DBA-26EF-4240-AFE8-93F4766246CD}" presName="AccentHold3" presStyleLbl="node1" presStyleIdx="12" presStyleCnt="13"/>
      <dgm:spPr/>
    </dgm:pt>
  </dgm:ptLst>
  <dgm:cxnLst>
    <dgm:cxn modelId="{DE371E32-CE87-4D09-98D8-6A5DB84B7451}" srcId="{5B21B766-BAF0-41EA-A63B-FE32AD27151F}" destId="{96DE3982-4804-4715-879C-1F295AA6B664}" srcOrd="0" destOrd="0" parTransId="{0D3778FC-82B2-40B0-BADD-A88DEFF03E9C}" sibTransId="{EA16168B-62D1-4E86-A784-06FE6AA636F5}"/>
    <dgm:cxn modelId="{A6CF8EA6-EB27-4015-8E5C-05971C89BECE}" type="presOf" srcId="{5B21B766-BAF0-41EA-A63B-FE32AD27151F}" destId="{FFBA57A5-CEE2-4446-A746-6EB2121700AC}" srcOrd="0" destOrd="0" presId="urn:microsoft.com/office/officeart/2009/3/layout/CircleRelationship"/>
    <dgm:cxn modelId="{D9A91C71-A972-4E0C-B074-DFAFDB7F221F}" srcId="{17391EE4-F7EC-4229-B695-71C92CC40CAF}" destId="{5B21B766-BAF0-41EA-A63B-FE32AD27151F}" srcOrd="0" destOrd="0" parTransId="{9909FB42-87A7-4CD5-AEBB-5009A93D2091}" sibTransId="{1732E900-DD60-4CAC-AFF2-8C11AB386D42}"/>
    <dgm:cxn modelId="{709895E9-5E4E-4146-8721-8E795AE20DF8}" type="presOf" srcId="{17391EE4-F7EC-4229-B695-71C92CC40CAF}" destId="{8A46FB65-B870-4F04-BAE8-B97F62814BCC}" srcOrd="0" destOrd="0" presId="urn:microsoft.com/office/officeart/2009/3/layout/CircleRelationship"/>
    <dgm:cxn modelId="{D4E7C0BB-4A4C-4FDE-879C-102996AF9CAB}" srcId="{17391EE4-F7EC-4229-B695-71C92CC40CAF}" destId="{4E59AD44-2A1F-4123-9168-32C32FCB7DAC}" srcOrd="1" destOrd="0" parTransId="{2E8A1CBF-E237-4553-8016-762634DA9AC0}" sibTransId="{41E14E33-04ED-4747-AB3A-2D85385FE4B3}"/>
    <dgm:cxn modelId="{C0977CAA-A346-4B9D-8937-62BAFB13E243}" srcId="{5B21B766-BAF0-41EA-A63B-FE32AD27151F}" destId="{91D93DBA-26EF-4240-AFE8-93F4766246CD}" srcOrd="1" destOrd="0" parTransId="{CA41EA82-9C8C-4789-9C98-90E333C90246}" sibTransId="{0464C31D-FAA5-46F0-B920-A1E589FA1297}"/>
    <dgm:cxn modelId="{BB2D2004-1D2B-4B4F-96D1-F1AE05811C6F}" type="presOf" srcId="{96DE3982-4804-4715-879C-1F295AA6B664}" destId="{70199D15-EF26-4167-A484-FFDA4EFB77E5}" srcOrd="0" destOrd="0" presId="urn:microsoft.com/office/officeart/2009/3/layout/CircleRelationship"/>
    <dgm:cxn modelId="{3C32C65B-7187-435E-8C9B-AFD192C555ED}" type="presOf" srcId="{91D93DBA-26EF-4240-AFE8-93F4766246CD}" destId="{3EED6BE4-0394-481F-BD8A-42009C11782B}" srcOrd="0" destOrd="0" presId="urn:microsoft.com/office/officeart/2009/3/layout/CircleRelationship"/>
    <dgm:cxn modelId="{CF6C53EC-1FBB-4A99-8685-FFE1314534BF}" type="presParOf" srcId="{8A46FB65-B870-4F04-BAE8-B97F62814BCC}" destId="{FFBA57A5-CEE2-4446-A746-6EB2121700AC}" srcOrd="0" destOrd="0" presId="urn:microsoft.com/office/officeart/2009/3/layout/CircleRelationship"/>
    <dgm:cxn modelId="{EB6B7C3D-66A5-4CA6-A921-77062B6A5949}" type="presParOf" srcId="{8A46FB65-B870-4F04-BAE8-B97F62814BCC}" destId="{0E52AB18-34B7-4468-9D9A-F25F700F70AB}" srcOrd="1" destOrd="0" presId="urn:microsoft.com/office/officeart/2009/3/layout/CircleRelationship"/>
    <dgm:cxn modelId="{64F8FEC5-A617-4EAB-8311-B9D750C3784E}" type="presParOf" srcId="{8A46FB65-B870-4F04-BAE8-B97F62814BCC}" destId="{693EA474-D72B-4C1E-9CE1-C59D14B10D5C}" srcOrd="2" destOrd="0" presId="urn:microsoft.com/office/officeart/2009/3/layout/CircleRelationship"/>
    <dgm:cxn modelId="{67BEE3A9-101B-4120-8253-141A2A7799C3}" type="presParOf" srcId="{8A46FB65-B870-4F04-BAE8-B97F62814BCC}" destId="{D2F95F26-8B26-4079-92B7-B21B2206087E}" srcOrd="3" destOrd="0" presId="urn:microsoft.com/office/officeart/2009/3/layout/CircleRelationship"/>
    <dgm:cxn modelId="{A6FEF2B9-2D0C-443F-A0DD-A1BC1A74F7AB}" type="presParOf" srcId="{8A46FB65-B870-4F04-BAE8-B97F62814BCC}" destId="{7AAB1D9E-9ED8-46C9-8C8D-CC8507B1BDF3}" srcOrd="4" destOrd="0" presId="urn:microsoft.com/office/officeart/2009/3/layout/CircleRelationship"/>
    <dgm:cxn modelId="{E203C420-D955-4795-92FC-4AE7084809BA}" type="presParOf" srcId="{8A46FB65-B870-4F04-BAE8-B97F62814BCC}" destId="{86C02489-3652-4350-BAF9-D0AEA4206CE5}" srcOrd="5" destOrd="0" presId="urn:microsoft.com/office/officeart/2009/3/layout/CircleRelationship"/>
    <dgm:cxn modelId="{3A3867C9-7DB2-441E-9858-F1E62A9A3896}" type="presParOf" srcId="{8A46FB65-B870-4F04-BAE8-B97F62814BCC}" destId="{DD6B1F2D-DF2D-4344-AB2C-C45CA79BB907}" srcOrd="6" destOrd="0" presId="urn:microsoft.com/office/officeart/2009/3/layout/CircleRelationship"/>
    <dgm:cxn modelId="{D359503C-CBEE-43BF-A3E0-EB3E92AF1C53}" type="presParOf" srcId="{8A46FB65-B870-4F04-BAE8-B97F62814BCC}" destId="{70199D15-EF26-4167-A484-FFDA4EFB77E5}" srcOrd="7" destOrd="0" presId="urn:microsoft.com/office/officeart/2009/3/layout/CircleRelationship"/>
    <dgm:cxn modelId="{4CA5F9CB-16E8-402B-82DB-BC0CA895052F}" type="presParOf" srcId="{8A46FB65-B870-4F04-BAE8-B97F62814BCC}" destId="{1A572BAB-F014-49F9-87D3-BFD46F104632}" srcOrd="8" destOrd="0" presId="urn:microsoft.com/office/officeart/2009/3/layout/CircleRelationship"/>
    <dgm:cxn modelId="{D3EC967D-2703-40A8-A4C3-803F46C8B9F3}" type="presParOf" srcId="{1A572BAB-F014-49F9-87D3-BFD46F104632}" destId="{272D8FA0-4677-4620-BEBB-73122F8F4B28}" srcOrd="0" destOrd="0" presId="urn:microsoft.com/office/officeart/2009/3/layout/CircleRelationship"/>
    <dgm:cxn modelId="{EA3C4457-1BE5-4E0F-98F8-E1F35831B6F0}" type="presParOf" srcId="{8A46FB65-B870-4F04-BAE8-B97F62814BCC}" destId="{E30890A3-E1E0-48DC-BAE1-03D8DC9A2E45}" srcOrd="9" destOrd="0" presId="urn:microsoft.com/office/officeart/2009/3/layout/CircleRelationship"/>
    <dgm:cxn modelId="{5CE1678B-5478-4C9A-9FDC-A8F4723DF0DF}" type="presParOf" srcId="{E30890A3-E1E0-48DC-BAE1-03D8DC9A2E45}" destId="{BA2E9D6B-33CE-4827-BB17-16B4EC6987BE}" srcOrd="0" destOrd="0" presId="urn:microsoft.com/office/officeart/2009/3/layout/CircleRelationship"/>
    <dgm:cxn modelId="{470BAD23-89C0-497E-8978-FEFA89368C26}" type="presParOf" srcId="{8A46FB65-B870-4F04-BAE8-B97F62814BCC}" destId="{3EED6BE4-0394-481F-BD8A-42009C11782B}" srcOrd="10" destOrd="0" presId="urn:microsoft.com/office/officeart/2009/3/layout/CircleRelationship"/>
    <dgm:cxn modelId="{C75EFC24-BA9F-42C3-9350-BE6AE5E7B18D}" type="presParOf" srcId="{8A46FB65-B870-4F04-BAE8-B97F62814BCC}" destId="{FB71C320-E7D6-4F72-9DC8-7DD44BB19BF7}" srcOrd="11" destOrd="0" presId="urn:microsoft.com/office/officeart/2009/3/layout/CircleRelationship"/>
    <dgm:cxn modelId="{15E7A0AC-1864-430F-B129-33BC6CBD4AD4}" type="presParOf" srcId="{FB71C320-E7D6-4F72-9DC8-7DD44BB19BF7}" destId="{9D9EF7BA-EB8F-4DE1-8F15-3C0E111B2AD2}" srcOrd="0" destOrd="0" presId="urn:microsoft.com/office/officeart/2009/3/layout/CircleRelationship"/>
    <dgm:cxn modelId="{5CE510DF-9C37-455C-B12C-C9D38A938DF2}" type="presParOf" srcId="{8A46FB65-B870-4F04-BAE8-B97F62814BCC}" destId="{62F72196-3AD5-4EC6-B688-D22DAF8B5AB5}" srcOrd="12" destOrd="0" presId="urn:microsoft.com/office/officeart/2009/3/layout/CircleRelationship"/>
    <dgm:cxn modelId="{7CB3EC5D-3C4B-465D-8CD3-2B9DBD9AA22F}" type="presParOf" srcId="{62F72196-3AD5-4EC6-B688-D22DAF8B5AB5}" destId="{35BCD04E-E0B1-4CCA-AE7F-914FC65A001F}" srcOrd="0" destOrd="0" presId="urn:microsoft.com/office/officeart/2009/3/layout/CircleRelationship"/>
    <dgm:cxn modelId="{4978C0FB-883B-42F0-8C6F-81229DB29BA5}" type="presParOf" srcId="{8A46FB65-B870-4F04-BAE8-B97F62814BCC}" destId="{0A07ABA6-7227-4241-8FA4-F98B12A6F9E1}" srcOrd="13" destOrd="0" presId="urn:microsoft.com/office/officeart/2009/3/layout/CircleRelationship"/>
    <dgm:cxn modelId="{8E573B1A-1ABD-4F99-B300-1AF343C8B08E}" type="presParOf" srcId="{0A07ABA6-7227-4241-8FA4-F98B12A6F9E1}" destId="{A185B456-5E70-44D5-818F-3B415CF361CA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B3A3C7-3584-4DB1-8D53-5855325CAE08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52CDE62D-AB83-4A86-9E90-545F2276B979}">
      <dgm:prSet phldrT="[文本]"/>
      <dgm:spPr/>
      <dgm:t>
        <a:bodyPr/>
        <a:lstStyle/>
        <a:p>
          <a:r>
            <a:rPr lang="en-US" dirty="0" smtClean="0"/>
            <a:t>abs</a:t>
          </a:r>
          <a:r>
            <a:rPr lang="zh-CN" dirty="0" smtClean="0"/>
            <a:t>函数</a:t>
          </a:r>
          <a:r>
            <a:rPr lang="zh-CN" altLang="en-US" dirty="0" smtClean="0"/>
            <a:t>：</a:t>
          </a:r>
          <a:r>
            <a:rPr lang="zh-CN" dirty="0" smtClean="0"/>
            <a:t>整数的绝对值函数</a:t>
          </a:r>
          <a:endParaRPr lang="zh-CN" altLang="en-US" dirty="0"/>
        </a:p>
      </dgm:t>
    </dgm:pt>
    <dgm:pt modelId="{94E4458E-061F-48A6-96AC-0210F7633891}" type="parTrans" cxnId="{4A798FCF-EC7D-4714-AC24-1B513DAD0499}">
      <dgm:prSet/>
      <dgm:spPr/>
      <dgm:t>
        <a:bodyPr/>
        <a:lstStyle/>
        <a:p>
          <a:endParaRPr lang="zh-CN" altLang="en-US"/>
        </a:p>
      </dgm:t>
    </dgm:pt>
    <dgm:pt modelId="{7C9CC489-256A-4D15-AC67-D460170EC94B}" type="sibTrans" cxnId="{4A798FCF-EC7D-4714-AC24-1B513DAD0499}">
      <dgm:prSet/>
      <dgm:spPr/>
      <dgm:t>
        <a:bodyPr/>
        <a:lstStyle/>
        <a:p>
          <a:endParaRPr lang="zh-CN" altLang="en-US"/>
        </a:p>
      </dgm:t>
    </dgm:pt>
    <dgm:pt modelId="{489AA1E6-40D5-4D07-A516-1BDDD2A24CA9}">
      <dgm:prSet phldrT="[文本]"/>
      <dgm:spPr/>
      <dgm:t>
        <a:bodyPr/>
        <a:lstStyle/>
        <a:p>
          <a:r>
            <a:rPr lang="en-US" dirty="0" smtClean="0"/>
            <a:t>labs</a:t>
          </a:r>
          <a:r>
            <a:rPr lang="zh-CN" dirty="0" smtClean="0"/>
            <a:t>函数：长整数的绝对值函数</a:t>
          </a:r>
          <a:endParaRPr lang="zh-CN" altLang="en-US" dirty="0"/>
        </a:p>
      </dgm:t>
    </dgm:pt>
    <dgm:pt modelId="{E08F11EE-1E9E-4BC7-A893-A274E0AD3542}" type="parTrans" cxnId="{70CD09A8-D05E-4C68-9109-3246642A365F}">
      <dgm:prSet/>
      <dgm:spPr/>
      <dgm:t>
        <a:bodyPr/>
        <a:lstStyle/>
        <a:p>
          <a:endParaRPr lang="zh-CN" altLang="en-US"/>
        </a:p>
      </dgm:t>
    </dgm:pt>
    <dgm:pt modelId="{2D50A215-43F7-4004-9FA0-01520420B463}" type="sibTrans" cxnId="{70CD09A8-D05E-4C68-9109-3246642A365F}">
      <dgm:prSet/>
      <dgm:spPr/>
      <dgm:t>
        <a:bodyPr/>
        <a:lstStyle/>
        <a:p>
          <a:endParaRPr lang="zh-CN" altLang="en-US"/>
        </a:p>
      </dgm:t>
    </dgm:pt>
    <dgm:pt modelId="{5302ED9E-BF9C-4799-8862-47187F00D9BA}">
      <dgm:prSet phldrT="[文本]"/>
      <dgm:spPr/>
      <dgm:t>
        <a:bodyPr/>
        <a:lstStyle/>
        <a:p>
          <a:r>
            <a:rPr lang="en-US" dirty="0" err="1" smtClean="0"/>
            <a:t>fabs</a:t>
          </a:r>
          <a:r>
            <a:rPr lang="zh-CN" dirty="0" smtClean="0"/>
            <a:t>函数：返回浮点数的绝对值函数</a:t>
          </a:r>
          <a:endParaRPr lang="zh-CN" altLang="en-US" dirty="0"/>
        </a:p>
      </dgm:t>
    </dgm:pt>
    <dgm:pt modelId="{F846D23C-75FF-49C1-AF63-F11346258188}" type="parTrans" cxnId="{559458AC-A2D9-4477-92E3-A422A5207972}">
      <dgm:prSet/>
      <dgm:spPr/>
      <dgm:t>
        <a:bodyPr/>
        <a:lstStyle/>
        <a:p>
          <a:endParaRPr lang="zh-CN" altLang="en-US"/>
        </a:p>
      </dgm:t>
    </dgm:pt>
    <dgm:pt modelId="{0B88A7C9-9B78-46AE-AEF2-BE895F6913C0}" type="sibTrans" cxnId="{559458AC-A2D9-4477-92E3-A422A5207972}">
      <dgm:prSet/>
      <dgm:spPr/>
      <dgm:t>
        <a:bodyPr/>
        <a:lstStyle/>
        <a:p>
          <a:endParaRPr lang="zh-CN" altLang="en-US"/>
        </a:p>
      </dgm:t>
    </dgm:pt>
    <dgm:pt modelId="{F18C928A-3252-4C10-B69A-BF2CAF46D537}" type="pres">
      <dgm:prSet presAssocID="{92B3A3C7-3584-4DB1-8D53-5855325CAE0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0234F90-5ABA-4CD1-81C2-40D619FB5811}" type="pres">
      <dgm:prSet presAssocID="{52CDE62D-AB83-4A86-9E90-545F2276B979}" presName="parentLin" presStyleCnt="0"/>
      <dgm:spPr/>
    </dgm:pt>
    <dgm:pt modelId="{86E7C2EA-27C7-436F-9E77-15A71B627B95}" type="pres">
      <dgm:prSet presAssocID="{52CDE62D-AB83-4A86-9E90-545F2276B979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9AF299F1-6FB6-4383-9042-5DAE7BF136FD}" type="pres">
      <dgm:prSet presAssocID="{52CDE62D-AB83-4A86-9E90-545F2276B97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D74710-86A9-48D9-809A-71FD88D37C86}" type="pres">
      <dgm:prSet presAssocID="{52CDE62D-AB83-4A86-9E90-545F2276B979}" presName="negativeSpace" presStyleCnt="0"/>
      <dgm:spPr/>
    </dgm:pt>
    <dgm:pt modelId="{B9ACC7E7-C633-4022-A489-02150EB2AF02}" type="pres">
      <dgm:prSet presAssocID="{52CDE62D-AB83-4A86-9E90-545F2276B979}" presName="childText" presStyleLbl="conFgAcc1" presStyleIdx="0" presStyleCnt="3">
        <dgm:presLayoutVars>
          <dgm:bulletEnabled val="1"/>
        </dgm:presLayoutVars>
      </dgm:prSet>
      <dgm:spPr/>
    </dgm:pt>
    <dgm:pt modelId="{818C665B-D294-4D40-8867-C73A90B26D36}" type="pres">
      <dgm:prSet presAssocID="{7C9CC489-256A-4D15-AC67-D460170EC94B}" presName="spaceBetweenRectangles" presStyleCnt="0"/>
      <dgm:spPr/>
    </dgm:pt>
    <dgm:pt modelId="{0EB13DB7-D7E1-438E-B79C-04FBF4187664}" type="pres">
      <dgm:prSet presAssocID="{489AA1E6-40D5-4D07-A516-1BDDD2A24CA9}" presName="parentLin" presStyleCnt="0"/>
      <dgm:spPr/>
    </dgm:pt>
    <dgm:pt modelId="{6C68E5CB-9F4D-4020-A7C5-D67109C98C99}" type="pres">
      <dgm:prSet presAssocID="{489AA1E6-40D5-4D07-A516-1BDDD2A24CA9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644B8406-3B20-4798-BE4A-AF8C3C377472}" type="pres">
      <dgm:prSet presAssocID="{489AA1E6-40D5-4D07-A516-1BDDD2A24CA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B6D258-E00E-4955-973A-441290AB390C}" type="pres">
      <dgm:prSet presAssocID="{489AA1E6-40D5-4D07-A516-1BDDD2A24CA9}" presName="negativeSpace" presStyleCnt="0"/>
      <dgm:spPr/>
    </dgm:pt>
    <dgm:pt modelId="{606FBADA-25B0-4CBA-A71E-F4D2752ED26E}" type="pres">
      <dgm:prSet presAssocID="{489AA1E6-40D5-4D07-A516-1BDDD2A24CA9}" presName="childText" presStyleLbl="conFgAcc1" presStyleIdx="1" presStyleCnt="3">
        <dgm:presLayoutVars>
          <dgm:bulletEnabled val="1"/>
        </dgm:presLayoutVars>
      </dgm:prSet>
      <dgm:spPr/>
    </dgm:pt>
    <dgm:pt modelId="{5C76B5AB-E5CA-4D75-A0D3-63210DB6D8CF}" type="pres">
      <dgm:prSet presAssocID="{2D50A215-43F7-4004-9FA0-01520420B463}" presName="spaceBetweenRectangles" presStyleCnt="0"/>
      <dgm:spPr/>
    </dgm:pt>
    <dgm:pt modelId="{BD42BF64-5220-45D7-AFF5-1E31BC91DEDB}" type="pres">
      <dgm:prSet presAssocID="{5302ED9E-BF9C-4799-8862-47187F00D9BA}" presName="parentLin" presStyleCnt="0"/>
      <dgm:spPr/>
    </dgm:pt>
    <dgm:pt modelId="{5E0D24F2-B99A-4038-897A-BEBB1409F137}" type="pres">
      <dgm:prSet presAssocID="{5302ED9E-BF9C-4799-8862-47187F00D9BA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87324C75-2E86-4B55-B093-7B7C0C6FD78F}" type="pres">
      <dgm:prSet presAssocID="{5302ED9E-BF9C-4799-8862-47187F00D9B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4B8140-313C-4CA9-A76E-8368E3B4E2F5}" type="pres">
      <dgm:prSet presAssocID="{5302ED9E-BF9C-4799-8862-47187F00D9BA}" presName="negativeSpace" presStyleCnt="0"/>
      <dgm:spPr/>
    </dgm:pt>
    <dgm:pt modelId="{CF3F448D-90B3-4712-AA0B-2C603D83608A}" type="pres">
      <dgm:prSet presAssocID="{5302ED9E-BF9C-4799-8862-47187F00D9B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464116-7092-44F2-B9CD-1B7C02EA3DE1}" type="presOf" srcId="{5302ED9E-BF9C-4799-8862-47187F00D9BA}" destId="{87324C75-2E86-4B55-B093-7B7C0C6FD78F}" srcOrd="1" destOrd="0" presId="urn:microsoft.com/office/officeart/2005/8/layout/list1"/>
    <dgm:cxn modelId="{AA768E86-23C7-4664-A781-C7B1A6E76C6D}" type="presOf" srcId="{489AA1E6-40D5-4D07-A516-1BDDD2A24CA9}" destId="{6C68E5CB-9F4D-4020-A7C5-D67109C98C99}" srcOrd="0" destOrd="0" presId="urn:microsoft.com/office/officeart/2005/8/layout/list1"/>
    <dgm:cxn modelId="{70CD09A8-D05E-4C68-9109-3246642A365F}" srcId="{92B3A3C7-3584-4DB1-8D53-5855325CAE08}" destId="{489AA1E6-40D5-4D07-A516-1BDDD2A24CA9}" srcOrd="1" destOrd="0" parTransId="{E08F11EE-1E9E-4BC7-A893-A274E0AD3542}" sibTransId="{2D50A215-43F7-4004-9FA0-01520420B463}"/>
    <dgm:cxn modelId="{BD04DA67-0145-4A21-8AA6-D12A6AD92209}" type="presOf" srcId="{5302ED9E-BF9C-4799-8862-47187F00D9BA}" destId="{5E0D24F2-B99A-4038-897A-BEBB1409F137}" srcOrd="0" destOrd="0" presId="urn:microsoft.com/office/officeart/2005/8/layout/list1"/>
    <dgm:cxn modelId="{9B237524-7450-4080-AC10-3D4A1FFDF6E5}" type="presOf" srcId="{52CDE62D-AB83-4A86-9E90-545F2276B979}" destId="{86E7C2EA-27C7-436F-9E77-15A71B627B95}" srcOrd="0" destOrd="0" presId="urn:microsoft.com/office/officeart/2005/8/layout/list1"/>
    <dgm:cxn modelId="{0BB14F5E-C5E1-4BF0-AEE9-E3BCA50EAEEC}" type="presOf" srcId="{489AA1E6-40D5-4D07-A516-1BDDD2A24CA9}" destId="{644B8406-3B20-4798-BE4A-AF8C3C377472}" srcOrd="1" destOrd="0" presId="urn:microsoft.com/office/officeart/2005/8/layout/list1"/>
    <dgm:cxn modelId="{559458AC-A2D9-4477-92E3-A422A5207972}" srcId="{92B3A3C7-3584-4DB1-8D53-5855325CAE08}" destId="{5302ED9E-BF9C-4799-8862-47187F00D9BA}" srcOrd="2" destOrd="0" parTransId="{F846D23C-75FF-49C1-AF63-F11346258188}" sibTransId="{0B88A7C9-9B78-46AE-AEF2-BE895F6913C0}"/>
    <dgm:cxn modelId="{8C2C60DF-5820-46D4-8C90-9675981A8F91}" type="presOf" srcId="{52CDE62D-AB83-4A86-9E90-545F2276B979}" destId="{9AF299F1-6FB6-4383-9042-5DAE7BF136FD}" srcOrd="1" destOrd="0" presId="urn:microsoft.com/office/officeart/2005/8/layout/list1"/>
    <dgm:cxn modelId="{27002C7B-9B5D-4C8B-8147-38653959FF1B}" type="presOf" srcId="{92B3A3C7-3584-4DB1-8D53-5855325CAE08}" destId="{F18C928A-3252-4C10-B69A-BF2CAF46D537}" srcOrd="0" destOrd="0" presId="urn:microsoft.com/office/officeart/2005/8/layout/list1"/>
    <dgm:cxn modelId="{4A798FCF-EC7D-4714-AC24-1B513DAD0499}" srcId="{92B3A3C7-3584-4DB1-8D53-5855325CAE08}" destId="{52CDE62D-AB83-4A86-9E90-545F2276B979}" srcOrd="0" destOrd="0" parTransId="{94E4458E-061F-48A6-96AC-0210F7633891}" sibTransId="{7C9CC489-256A-4D15-AC67-D460170EC94B}"/>
    <dgm:cxn modelId="{1BB60562-A9B0-44AD-B749-87D804969CB2}" type="presParOf" srcId="{F18C928A-3252-4C10-B69A-BF2CAF46D537}" destId="{E0234F90-5ABA-4CD1-81C2-40D619FB5811}" srcOrd="0" destOrd="0" presId="urn:microsoft.com/office/officeart/2005/8/layout/list1"/>
    <dgm:cxn modelId="{B61C1ADE-421A-4751-B4D5-770C4B6877DC}" type="presParOf" srcId="{E0234F90-5ABA-4CD1-81C2-40D619FB5811}" destId="{86E7C2EA-27C7-436F-9E77-15A71B627B95}" srcOrd="0" destOrd="0" presId="urn:microsoft.com/office/officeart/2005/8/layout/list1"/>
    <dgm:cxn modelId="{1D60E395-19ED-4445-95CF-4BEB8DC17DAB}" type="presParOf" srcId="{E0234F90-5ABA-4CD1-81C2-40D619FB5811}" destId="{9AF299F1-6FB6-4383-9042-5DAE7BF136FD}" srcOrd="1" destOrd="0" presId="urn:microsoft.com/office/officeart/2005/8/layout/list1"/>
    <dgm:cxn modelId="{C453D509-0D7D-4F88-94F9-5376756A52AA}" type="presParOf" srcId="{F18C928A-3252-4C10-B69A-BF2CAF46D537}" destId="{40D74710-86A9-48D9-809A-71FD88D37C86}" srcOrd="1" destOrd="0" presId="urn:microsoft.com/office/officeart/2005/8/layout/list1"/>
    <dgm:cxn modelId="{E424F045-9038-4126-BD24-7FEBF1E61F08}" type="presParOf" srcId="{F18C928A-3252-4C10-B69A-BF2CAF46D537}" destId="{B9ACC7E7-C633-4022-A489-02150EB2AF02}" srcOrd="2" destOrd="0" presId="urn:microsoft.com/office/officeart/2005/8/layout/list1"/>
    <dgm:cxn modelId="{5A0CE3ED-3760-4709-847A-874081D57F12}" type="presParOf" srcId="{F18C928A-3252-4C10-B69A-BF2CAF46D537}" destId="{818C665B-D294-4D40-8867-C73A90B26D36}" srcOrd="3" destOrd="0" presId="urn:microsoft.com/office/officeart/2005/8/layout/list1"/>
    <dgm:cxn modelId="{6E96C209-2188-43F3-8483-6636B660D0E4}" type="presParOf" srcId="{F18C928A-3252-4C10-B69A-BF2CAF46D537}" destId="{0EB13DB7-D7E1-438E-B79C-04FBF4187664}" srcOrd="4" destOrd="0" presId="urn:microsoft.com/office/officeart/2005/8/layout/list1"/>
    <dgm:cxn modelId="{363E1C9A-EAC5-4DD5-8AEC-403A7CA28F79}" type="presParOf" srcId="{0EB13DB7-D7E1-438E-B79C-04FBF4187664}" destId="{6C68E5CB-9F4D-4020-A7C5-D67109C98C99}" srcOrd="0" destOrd="0" presId="urn:microsoft.com/office/officeart/2005/8/layout/list1"/>
    <dgm:cxn modelId="{CA6CAA77-7451-4A77-B229-947884BDF03C}" type="presParOf" srcId="{0EB13DB7-D7E1-438E-B79C-04FBF4187664}" destId="{644B8406-3B20-4798-BE4A-AF8C3C377472}" srcOrd="1" destOrd="0" presId="urn:microsoft.com/office/officeart/2005/8/layout/list1"/>
    <dgm:cxn modelId="{C6E7B51F-3A3F-43D3-949F-AB934242B124}" type="presParOf" srcId="{F18C928A-3252-4C10-B69A-BF2CAF46D537}" destId="{8BB6D258-E00E-4955-973A-441290AB390C}" srcOrd="5" destOrd="0" presId="urn:microsoft.com/office/officeart/2005/8/layout/list1"/>
    <dgm:cxn modelId="{2CE2406E-293C-4990-8B5C-567CBB0AD23F}" type="presParOf" srcId="{F18C928A-3252-4C10-B69A-BF2CAF46D537}" destId="{606FBADA-25B0-4CBA-A71E-F4D2752ED26E}" srcOrd="6" destOrd="0" presId="urn:microsoft.com/office/officeart/2005/8/layout/list1"/>
    <dgm:cxn modelId="{A3595A82-ACB5-4A4A-81A8-93DE63AC29D9}" type="presParOf" srcId="{F18C928A-3252-4C10-B69A-BF2CAF46D537}" destId="{5C76B5AB-E5CA-4D75-A0D3-63210DB6D8CF}" srcOrd="7" destOrd="0" presId="urn:microsoft.com/office/officeart/2005/8/layout/list1"/>
    <dgm:cxn modelId="{96938081-3963-44C9-9C6A-4B6E5BC043A3}" type="presParOf" srcId="{F18C928A-3252-4C10-B69A-BF2CAF46D537}" destId="{BD42BF64-5220-45D7-AFF5-1E31BC91DEDB}" srcOrd="8" destOrd="0" presId="urn:microsoft.com/office/officeart/2005/8/layout/list1"/>
    <dgm:cxn modelId="{297C5FE9-4C92-4258-8286-8FFAEF7081EA}" type="presParOf" srcId="{BD42BF64-5220-45D7-AFF5-1E31BC91DEDB}" destId="{5E0D24F2-B99A-4038-897A-BEBB1409F137}" srcOrd="0" destOrd="0" presId="urn:microsoft.com/office/officeart/2005/8/layout/list1"/>
    <dgm:cxn modelId="{176D02AD-A392-48D7-AFB1-BEBBCF5CCEB8}" type="presParOf" srcId="{BD42BF64-5220-45D7-AFF5-1E31BC91DEDB}" destId="{87324C75-2E86-4B55-B093-7B7C0C6FD78F}" srcOrd="1" destOrd="0" presId="urn:microsoft.com/office/officeart/2005/8/layout/list1"/>
    <dgm:cxn modelId="{4D595185-4857-4374-A549-BB34CABE769D}" type="presParOf" srcId="{F18C928A-3252-4C10-B69A-BF2CAF46D537}" destId="{CD4B8140-313C-4CA9-A76E-8368E3B4E2F5}" srcOrd="9" destOrd="0" presId="urn:microsoft.com/office/officeart/2005/8/layout/list1"/>
    <dgm:cxn modelId="{875B19BA-AD1A-439A-AA9F-0238F231013E}" type="presParOf" srcId="{F18C928A-3252-4C10-B69A-BF2CAF46D537}" destId="{CF3F448D-90B3-4712-AA0B-2C603D83608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75D346-36FE-45D8-A0A8-BD25D67ADBC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778A3120-6A3D-4DDB-A640-8FB3C541ADB8}">
      <dgm:prSet phldrT="[文本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sin</a:t>
          </a:r>
          <a:r>
            <a:rPr lang="zh-CN" dirty="0" smtClean="0">
              <a:solidFill>
                <a:schemeClr val="tx1"/>
              </a:solidFill>
            </a:rPr>
            <a:t>函数：正弦函数</a:t>
          </a:r>
          <a:endParaRPr lang="zh-CN" altLang="en-US" dirty="0"/>
        </a:p>
      </dgm:t>
    </dgm:pt>
    <dgm:pt modelId="{B10944C3-4FAD-4805-9AD4-4F091FEB1FE1}" type="parTrans" cxnId="{FB27EA19-A064-4965-BAAA-4BF200860FCD}">
      <dgm:prSet/>
      <dgm:spPr/>
      <dgm:t>
        <a:bodyPr/>
        <a:lstStyle/>
        <a:p>
          <a:endParaRPr lang="zh-CN" altLang="en-US"/>
        </a:p>
      </dgm:t>
    </dgm:pt>
    <dgm:pt modelId="{ED634EE2-E815-4B92-884F-46D7CB8A7FF6}" type="sibTrans" cxnId="{FB27EA19-A064-4965-BAAA-4BF200860FCD}">
      <dgm:prSet/>
      <dgm:spPr/>
      <dgm:t>
        <a:bodyPr/>
        <a:lstStyle/>
        <a:p>
          <a:endParaRPr lang="zh-CN" altLang="en-US"/>
        </a:p>
      </dgm:t>
    </dgm:pt>
    <dgm:pt modelId="{4C1B3F5E-D670-40B6-BA05-8FC445142DA3}">
      <dgm:prSet phldrT="[文本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tan</a:t>
          </a:r>
          <a:r>
            <a:rPr lang="zh-CN" dirty="0" smtClean="0">
              <a:solidFill>
                <a:schemeClr val="tx1"/>
              </a:solidFill>
            </a:rPr>
            <a:t>函数：正切函数</a:t>
          </a:r>
          <a:endParaRPr lang="zh-CN" altLang="en-US" dirty="0"/>
        </a:p>
      </dgm:t>
    </dgm:pt>
    <dgm:pt modelId="{24588DD0-A03F-4C75-A7DD-F3D062BFC41F}" type="parTrans" cxnId="{AAEF5FD0-129D-4C0E-AE32-9617524201D3}">
      <dgm:prSet/>
      <dgm:spPr/>
      <dgm:t>
        <a:bodyPr/>
        <a:lstStyle/>
        <a:p>
          <a:endParaRPr lang="zh-CN" altLang="en-US"/>
        </a:p>
      </dgm:t>
    </dgm:pt>
    <dgm:pt modelId="{A05E508E-B88F-4B4E-82F8-3F1343E48705}" type="sibTrans" cxnId="{AAEF5FD0-129D-4C0E-AE32-9617524201D3}">
      <dgm:prSet/>
      <dgm:spPr/>
      <dgm:t>
        <a:bodyPr/>
        <a:lstStyle/>
        <a:p>
          <a:endParaRPr lang="zh-CN" altLang="en-US"/>
        </a:p>
      </dgm:t>
    </dgm:pt>
    <dgm:pt modelId="{3B3543AE-18FA-48B9-9A8B-63D113A02949}">
      <dgm:prSet/>
      <dgm:spPr/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cos</a:t>
          </a:r>
          <a:r>
            <a:rPr lang="zh-CN" dirty="0" smtClean="0">
              <a:solidFill>
                <a:schemeClr val="tx1"/>
              </a:solidFill>
            </a:rPr>
            <a:t>函数：余弦函数</a:t>
          </a:r>
          <a:endParaRPr lang="zh-CN" altLang="en-US" dirty="0"/>
        </a:p>
      </dgm:t>
    </dgm:pt>
    <dgm:pt modelId="{2B438E0C-8261-4498-A556-7507DEC42894}" type="parTrans" cxnId="{D43E8394-C1EA-4A5C-80D9-D8081A03EBF4}">
      <dgm:prSet/>
      <dgm:spPr/>
      <dgm:t>
        <a:bodyPr/>
        <a:lstStyle/>
        <a:p>
          <a:endParaRPr lang="zh-CN" altLang="en-US"/>
        </a:p>
      </dgm:t>
    </dgm:pt>
    <dgm:pt modelId="{26FA00F5-7970-43FE-9E4A-8382106F6934}" type="sibTrans" cxnId="{D43E8394-C1EA-4A5C-80D9-D8081A03EBF4}">
      <dgm:prSet/>
      <dgm:spPr/>
      <dgm:t>
        <a:bodyPr/>
        <a:lstStyle/>
        <a:p>
          <a:endParaRPr lang="zh-CN" altLang="en-US"/>
        </a:p>
      </dgm:t>
    </dgm:pt>
    <dgm:pt modelId="{584E0470-4FD5-4707-A139-913EF93101F2}" type="pres">
      <dgm:prSet presAssocID="{DD75D346-36FE-45D8-A0A8-BD25D67ADBC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9D7B23F-019F-4A67-9EEF-059E1EFA1B3B}" type="pres">
      <dgm:prSet presAssocID="{778A3120-6A3D-4DDB-A640-8FB3C541ADB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2F5ECE-8A0B-4778-8ADB-731945569B0C}" type="pres">
      <dgm:prSet presAssocID="{ED634EE2-E815-4B92-884F-46D7CB8A7FF6}" presName="spacer" presStyleCnt="0"/>
      <dgm:spPr/>
    </dgm:pt>
    <dgm:pt modelId="{0103CAB1-F99B-4454-995D-F1DD9125E099}" type="pres">
      <dgm:prSet presAssocID="{3B3543AE-18FA-48B9-9A8B-63D113A0294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11511E-BE91-48D9-ADA3-7693ACC240C9}" type="pres">
      <dgm:prSet presAssocID="{26FA00F5-7970-43FE-9E4A-8382106F6934}" presName="spacer" presStyleCnt="0"/>
      <dgm:spPr/>
    </dgm:pt>
    <dgm:pt modelId="{AAB79727-3C4B-4030-864D-494ADD6A5E90}" type="pres">
      <dgm:prSet presAssocID="{4C1B3F5E-D670-40B6-BA05-8FC445142DA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43CB41-124B-4CB2-8645-1FC42E891437}" type="presOf" srcId="{778A3120-6A3D-4DDB-A640-8FB3C541ADB8}" destId="{19D7B23F-019F-4A67-9EEF-059E1EFA1B3B}" srcOrd="0" destOrd="0" presId="urn:microsoft.com/office/officeart/2005/8/layout/vList2"/>
    <dgm:cxn modelId="{C6BC84D6-CBEA-4EF2-989B-A678B3303B77}" type="presOf" srcId="{DD75D346-36FE-45D8-A0A8-BD25D67ADBC5}" destId="{584E0470-4FD5-4707-A139-913EF93101F2}" srcOrd="0" destOrd="0" presId="urn:microsoft.com/office/officeart/2005/8/layout/vList2"/>
    <dgm:cxn modelId="{AAEF5FD0-129D-4C0E-AE32-9617524201D3}" srcId="{DD75D346-36FE-45D8-A0A8-BD25D67ADBC5}" destId="{4C1B3F5E-D670-40B6-BA05-8FC445142DA3}" srcOrd="2" destOrd="0" parTransId="{24588DD0-A03F-4C75-A7DD-F3D062BFC41F}" sibTransId="{A05E508E-B88F-4B4E-82F8-3F1343E48705}"/>
    <dgm:cxn modelId="{E9935AC9-DDFC-4A5A-8A40-8BC6A6E4A53F}" type="presOf" srcId="{4C1B3F5E-D670-40B6-BA05-8FC445142DA3}" destId="{AAB79727-3C4B-4030-864D-494ADD6A5E90}" srcOrd="0" destOrd="0" presId="urn:microsoft.com/office/officeart/2005/8/layout/vList2"/>
    <dgm:cxn modelId="{FB27EA19-A064-4965-BAAA-4BF200860FCD}" srcId="{DD75D346-36FE-45D8-A0A8-BD25D67ADBC5}" destId="{778A3120-6A3D-4DDB-A640-8FB3C541ADB8}" srcOrd="0" destOrd="0" parTransId="{B10944C3-4FAD-4805-9AD4-4F091FEB1FE1}" sibTransId="{ED634EE2-E815-4B92-884F-46D7CB8A7FF6}"/>
    <dgm:cxn modelId="{3DB6E94D-52C3-4101-902C-07465B1082F9}" type="presOf" srcId="{3B3543AE-18FA-48B9-9A8B-63D113A02949}" destId="{0103CAB1-F99B-4454-995D-F1DD9125E099}" srcOrd="0" destOrd="0" presId="urn:microsoft.com/office/officeart/2005/8/layout/vList2"/>
    <dgm:cxn modelId="{D43E8394-C1EA-4A5C-80D9-D8081A03EBF4}" srcId="{DD75D346-36FE-45D8-A0A8-BD25D67ADBC5}" destId="{3B3543AE-18FA-48B9-9A8B-63D113A02949}" srcOrd="1" destOrd="0" parTransId="{2B438E0C-8261-4498-A556-7507DEC42894}" sibTransId="{26FA00F5-7970-43FE-9E4A-8382106F6934}"/>
    <dgm:cxn modelId="{20003C82-AB47-4E3E-B3D0-FE4089F63306}" type="presParOf" srcId="{584E0470-4FD5-4707-A139-913EF93101F2}" destId="{19D7B23F-019F-4A67-9EEF-059E1EFA1B3B}" srcOrd="0" destOrd="0" presId="urn:microsoft.com/office/officeart/2005/8/layout/vList2"/>
    <dgm:cxn modelId="{1F9D4AEF-E9B7-4B2D-B987-3A352C62EFE6}" type="presParOf" srcId="{584E0470-4FD5-4707-A139-913EF93101F2}" destId="{AB2F5ECE-8A0B-4778-8ADB-731945569B0C}" srcOrd="1" destOrd="0" presId="urn:microsoft.com/office/officeart/2005/8/layout/vList2"/>
    <dgm:cxn modelId="{C1A2AD63-4A62-4816-9477-6245DD239BAA}" type="presParOf" srcId="{584E0470-4FD5-4707-A139-913EF93101F2}" destId="{0103CAB1-F99B-4454-995D-F1DD9125E099}" srcOrd="2" destOrd="0" presId="urn:microsoft.com/office/officeart/2005/8/layout/vList2"/>
    <dgm:cxn modelId="{57C0C244-7637-4C3C-A151-C9F811E74D47}" type="presParOf" srcId="{584E0470-4FD5-4707-A139-913EF93101F2}" destId="{4011511E-BE91-48D9-ADA3-7693ACC240C9}" srcOrd="3" destOrd="0" presId="urn:microsoft.com/office/officeart/2005/8/layout/vList2"/>
    <dgm:cxn modelId="{9BB44666-98F8-4ADF-AADE-B298C9264603}" type="presParOf" srcId="{584E0470-4FD5-4707-A139-913EF93101F2}" destId="{AAB79727-3C4B-4030-864D-494ADD6A5E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11A719-B022-4F57-A883-1DB5500B08F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71B77369-3046-4C23-BCA3-D8385437B94B}">
      <dgm:prSet phldrT="[文本]"/>
      <dgm:spPr/>
      <dgm:t>
        <a:bodyPr/>
        <a:lstStyle/>
        <a:p>
          <a:r>
            <a:rPr lang="en-US" dirty="0" err="1" smtClean="0"/>
            <a:t>isalpha</a:t>
          </a:r>
          <a:r>
            <a:rPr lang="zh-CN" dirty="0" smtClean="0"/>
            <a:t>函数</a:t>
          </a:r>
          <a:r>
            <a:rPr lang="zh-CN" altLang="en-US" dirty="0" smtClean="0"/>
            <a:t>：</a:t>
          </a:r>
          <a:r>
            <a:rPr lang="zh-CN" dirty="0" smtClean="0"/>
            <a:t>检测字母大写或小写</a:t>
          </a:r>
          <a:endParaRPr lang="zh-CN" altLang="en-US" dirty="0"/>
        </a:p>
      </dgm:t>
    </dgm:pt>
    <dgm:pt modelId="{955BA44D-ECFD-4CB2-9899-50AE469C4E1F}" type="parTrans" cxnId="{0DCDE678-BA0D-4134-8DB9-87135158B343}">
      <dgm:prSet/>
      <dgm:spPr/>
      <dgm:t>
        <a:bodyPr/>
        <a:lstStyle/>
        <a:p>
          <a:endParaRPr lang="zh-CN" altLang="en-US"/>
        </a:p>
      </dgm:t>
    </dgm:pt>
    <dgm:pt modelId="{BDD636D0-42BF-49B7-8D94-8F704825D344}" type="sibTrans" cxnId="{0DCDE678-BA0D-4134-8DB9-87135158B343}">
      <dgm:prSet/>
      <dgm:spPr/>
      <dgm:t>
        <a:bodyPr/>
        <a:lstStyle/>
        <a:p>
          <a:endParaRPr lang="zh-CN" altLang="en-US"/>
        </a:p>
      </dgm:t>
    </dgm:pt>
    <dgm:pt modelId="{421AE4BF-AA15-480B-9CDC-70976A47A713}">
      <dgm:prSet phldrT="[文本]"/>
      <dgm:spPr/>
      <dgm:t>
        <a:bodyPr/>
        <a:lstStyle/>
        <a:p>
          <a:r>
            <a:rPr lang="en-US" dirty="0" err="1" smtClean="0"/>
            <a:t>isdigit</a:t>
          </a:r>
          <a:r>
            <a:rPr lang="zh-CN" dirty="0" smtClean="0"/>
            <a:t>函数</a:t>
          </a:r>
          <a:r>
            <a:rPr lang="zh-CN" altLang="en-US" dirty="0" smtClean="0"/>
            <a:t>：</a:t>
          </a:r>
          <a:r>
            <a:rPr lang="zh-CN" dirty="0" smtClean="0"/>
            <a:t>检测数字</a:t>
          </a:r>
          <a:endParaRPr lang="zh-CN" altLang="en-US" dirty="0"/>
        </a:p>
      </dgm:t>
    </dgm:pt>
    <dgm:pt modelId="{D119A961-FB12-4B72-B200-FFE18F3B2975}" type="parTrans" cxnId="{FC457072-C921-41DD-8E2E-7FE2361ECF36}">
      <dgm:prSet/>
      <dgm:spPr/>
      <dgm:t>
        <a:bodyPr/>
        <a:lstStyle/>
        <a:p>
          <a:endParaRPr lang="zh-CN" altLang="en-US"/>
        </a:p>
      </dgm:t>
    </dgm:pt>
    <dgm:pt modelId="{898D1A95-FAD2-40A2-A708-D35434A378BD}" type="sibTrans" cxnId="{FC457072-C921-41DD-8E2E-7FE2361ECF36}">
      <dgm:prSet/>
      <dgm:spPr/>
      <dgm:t>
        <a:bodyPr/>
        <a:lstStyle/>
        <a:p>
          <a:endParaRPr lang="zh-CN" altLang="en-US"/>
        </a:p>
      </dgm:t>
    </dgm:pt>
    <dgm:pt modelId="{124CFB7E-0548-4F0B-8380-3893C74E18EA}">
      <dgm:prSet phldrT="[文本]"/>
      <dgm:spPr/>
      <dgm:t>
        <a:bodyPr/>
        <a:lstStyle/>
        <a:p>
          <a:r>
            <a:rPr lang="en-US" dirty="0" err="1" smtClean="0"/>
            <a:t>isalnum</a:t>
          </a:r>
          <a:r>
            <a:rPr lang="zh-CN" dirty="0" smtClean="0"/>
            <a:t>函数</a:t>
          </a:r>
          <a:r>
            <a:rPr lang="zh-CN" altLang="en-US" dirty="0" smtClean="0"/>
            <a:t>：</a:t>
          </a:r>
          <a:r>
            <a:rPr lang="zh-CN" dirty="0" smtClean="0"/>
            <a:t>检测字母或数字</a:t>
          </a:r>
          <a:endParaRPr lang="zh-CN" altLang="en-US" dirty="0"/>
        </a:p>
      </dgm:t>
    </dgm:pt>
    <dgm:pt modelId="{5267AEA1-A3E5-4517-A48E-139C001716CF}" type="parTrans" cxnId="{D19CF257-D6DA-4CF2-BF8D-4C75E13D7BFC}">
      <dgm:prSet/>
      <dgm:spPr/>
      <dgm:t>
        <a:bodyPr/>
        <a:lstStyle/>
        <a:p>
          <a:endParaRPr lang="zh-CN" altLang="en-US"/>
        </a:p>
      </dgm:t>
    </dgm:pt>
    <dgm:pt modelId="{2EB2EF5D-7C9A-4A5E-966D-FE5959F12FF4}" type="sibTrans" cxnId="{D19CF257-D6DA-4CF2-BF8D-4C75E13D7BFC}">
      <dgm:prSet/>
      <dgm:spPr/>
      <dgm:t>
        <a:bodyPr/>
        <a:lstStyle/>
        <a:p>
          <a:endParaRPr lang="zh-CN" altLang="en-US"/>
        </a:p>
      </dgm:t>
    </dgm:pt>
    <dgm:pt modelId="{AF78245E-C274-4422-AF16-FA8C90D453EB}" type="pres">
      <dgm:prSet presAssocID="{4111A719-B022-4F57-A883-1DB5500B08F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1DA4C4AB-C69D-4F50-BA14-C7F6E1431F6A}" type="pres">
      <dgm:prSet presAssocID="{4111A719-B022-4F57-A883-1DB5500B08FE}" presName="Name1" presStyleCnt="0"/>
      <dgm:spPr/>
    </dgm:pt>
    <dgm:pt modelId="{FE2D5C56-4174-482D-9685-E4955AC32C8D}" type="pres">
      <dgm:prSet presAssocID="{4111A719-B022-4F57-A883-1DB5500B08FE}" presName="cycle" presStyleCnt="0"/>
      <dgm:spPr/>
    </dgm:pt>
    <dgm:pt modelId="{E9C48571-869E-472C-AC81-7EEAEB881180}" type="pres">
      <dgm:prSet presAssocID="{4111A719-B022-4F57-A883-1DB5500B08FE}" presName="srcNode" presStyleLbl="node1" presStyleIdx="0" presStyleCnt="3"/>
      <dgm:spPr/>
    </dgm:pt>
    <dgm:pt modelId="{B961542F-3B6B-4699-9E74-5CC1A12D5BA0}" type="pres">
      <dgm:prSet presAssocID="{4111A719-B022-4F57-A883-1DB5500B08FE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52B212AC-7C4F-4374-A118-D09DE8D7F3AC}" type="pres">
      <dgm:prSet presAssocID="{4111A719-B022-4F57-A883-1DB5500B08FE}" presName="extraNode" presStyleLbl="node1" presStyleIdx="0" presStyleCnt="3"/>
      <dgm:spPr/>
    </dgm:pt>
    <dgm:pt modelId="{77356447-F465-4DCD-8BE9-FB57149780AE}" type="pres">
      <dgm:prSet presAssocID="{4111A719-B022-4F57-A883-1DB5500B08FE}" presName="dstNode" presStyleLbl="node1" presStyleIdx="0" presStyleCnt="3"/>
      <dgm:spPr/>
    </dgm:pt>
    <dgm:pt modelId="{3FEC9A3A-9A1B-4ADB-A137-81A06CF3F0C9}" type="pres">
      <dgm:prSet presAssocID="{71B77369-3046-4C23-BCA3-D8385437B94B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8415EE-B096-4DAF-ABF6-ED452B8B32D2}" type="pres">
      <dgm:prSet presAssocID="{71B77369-3046-4C23-BCA3-D8385437B94B}" presName="accent_1" presStyleCnt="0"/>
      <dgm:spPr/>
    </dgm:pt>
    <dgm:pt modelId="{F47E9F4D-F728-4E72-BF0A-1200ECE2CFED}" type="pres">
      <dgm:prSet presAssocID="{71B77369-3046-4C23-BCA3-D8385437B94B}" presName="accentRepeatNode" presStyleLbl="solidFgAcc1" presStyleIdx="0" presStyleCnt="3"/>
      <dgm:spPr/>
    </dgm:pt>
    <dgm:pt modelId="{346D783F-E9CA-48FA-8D8E-AB7BBE58DC76}" type="pres">
      <dgm:prSet presAssocID="{421AE4BF-AA15-480B-9CDC-70976A47A713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B64070-F665-48EF-B89E-C21576B772E8}" type="pres">
      <dgm:prSet presAssocID="{421AE4BF-AA15-480B-9CDC-70976A47A713}" presName="accent_2" presStyleCnt="0"/>
      <dgm:spPr/>
    </dgm:pt>
    <dgm:pt modelId="{3181CED2-E567-47F1-99FA-B3CAB2C516B1}" type="pres">
      <dgm:prSet presAssocID="{421AE4BF-AA15-480B-9CDC-70976A47A713}" presName="accentRepeatNode" presStyleLbl="solidFgAcc1" presStyleIdx="1" presStyleCnt="3"/>
      <dgm:spPr/>
    </dgm:pt>
    <dgm:pt modelId="{286A1B2D-29C2-44C2-A7CC-E517E0E28156}" type="pres">
      <dgm:prSet presAssocID="{124CFB7E-0548-4F0B-8380-3893C74E18EA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90989B-4AF2-486D-89CB-9538E4D2BBE8}" type="pres">
      <dgm:prSet presAssocID="{124CFB7E-0548-4F0B-8380-3893C74E18EA}" presName="accent_3" presStyleCnt="0"/>
      <dgm:spPr/>
    </dgm:pt>
    <dgm:pt modelId="{71F7F8D2-2C0D-44C1-8605-F3B3A3E85042}" type="pres">
      <dgm:prSet presAssocID="{124CFB7E-0548-4F0B-8380-3893C74E18EA}" presName="accentRepeatNode" presStyleLbl="solidFgAcc1" presStyleIdx="2" presStyleCnt="3"/>
      <dgm:spPr/>
    </dgm:pt>
  </dgm:ptLst>
  <dgm:cxnLst>
    <dgm:cxn modelId="{4D6DD78B-D920-4EA4-B240-192066694DCD}" type="presOf" srcId="{124CFB7E-0548-4F0B-8380-3893C74E18EA}" destId="{286A1B2D-29C2-44C2-A7CC-E517E0E28156}" srcOrd="0" destOrd="0" presId="urn:microsoft.com/office/officeart/2008/layout/VerticalCurvedList"/>
    <dgm:cxn modelId="{91AF1CE2-5338-4BB3-A661-2020D6677EBF}" type="presOf" srcId="{421AE4BF-AA15-480B-9CDC-70976A47A713}" destId="{346D783F-E9CA-48FA-8D8E-AB7BBE58DC76}" srcOrd="0" destOrd="0" presId="urn:microsoft.com/office/officeart/2008/layout/VerticalCurvedList"/>
    <dgm:cxn modelId="{FC457072-C921-41DD-8E2E-7FE2361ECF36}" srcId="{4111A719-B022-4F57-A883-1DB5500B08FE}" destId="{421AE4BF-AA15-480B-9CDC-70976A47A713}" srcOrd="1" destOrd="0" parTransId="{D119A961-FB12-4B72-B200-FFE18F3B2975}" sibTransId="{898D1A95-FAD2-40A2-A708-D35434A378BD}"/>
    <dgm:cxn modelId="{28188F0C-F783-4475-B2CF-28A5AFD70A09}" type="presOf" srcId="{71B77369-3046-4C23-BCA3-D8385437B94B}" destId="{3FEC9A3A-9A1B-4ADB-A137-81A06CF3F0C9}" srcOrd="0" destOrd="0" presId="urn:microsoft.com/office/officeart/2008/layout/VerticalCurvedList"/>
    <dgm:cxn modelId="{0DCDE678-BA0D-4134-8DB9-87135158B343}" srcId="{4111A719-B022-4F57-A883-1DB5500B08FE}" destId="{71B77369-3046-4C23-BCA3-D8385437B94B}" srcOrd="0" destOrd="0" parTransId="{955BA44D-ECFD-4CB2-9899-50AE469C4E1F}" sibTransId="{BDD636D0-42BF-49B7-8D94-8F704825D344}"/>
    <dgm:cxn modelId="{D19CF257-D6DA-4CF2-BF8D-4C75E13D7BFC}" srcId="{4111A719-B022-4F57-A883-1DB5500B08FE}" destId="{124CFB7E-0548-4F0B-8380-3893C74E18EA}" srcOrd="2" destOrd="0" parTransId="{5267AEA1-A3E5-4517-A48E-139C001716CF}" sibTransId="{2EB2EF5D-7C9A-4A5E-966D-FE5959F12FF4}"/>
    <dgm:cxn modelId="{9A60A24B-C5A4-45D0-91D5-10F7CA1E65C3}" type="presOf" srcId="{BDD636D0-42BF-49B7-8D94-8F704825D344}" destId="{B961542F-3B6B-4699-9E74-5CC1A12D5BA0}" srcOrd="0" destOrd="0" presId="urn:microsoft.com/office/officeart/2008/layout/VerticalCurvedList"/>
    <dgm:cxn modelId="{5A9A0E2E-5388-43E2-8C4A-A6142062FCF7}" type="presOf" srcId="{4111A719-B022-4F57-A883-1DB5500B08FE}" destId="{AF78245E-C274-4422-AF16-FA8C90D453EB}" srcOrd="0" destOrd="0" presId="urn:microsoft.com/office/officeart/2008/layout/VerticalCurvedList"/>
    <dgm:cxn modelId="{617BAD98-DFC0-481C-AE08-6E14BFE46848}" type="presParOf" srcId="{AF78245E-C274-4422-AF16-FA8C90D453EB}" destId="{1DA4C4AB-C69D-4F50-BA14-C7F6E1431F6A}" srcOrd="0" destOrd="0" presId="urn:microsoft.com/office/officeart/2008/layout/VerticalCurvedList"/>
    <dgm:cxn modelId="{311E80CF-2C55-4DA9-9C9A-746EB4743BD0}" type="presParOf" srcId="{1DA4C4AB-C69D-4F50-BA14-C7F6E1431F6A}" destId="{FE2D5C56-4174-482D-9685-E4955AC32C8D}" srcOrd="0" destOrd="0" presId="urn:microsoft.com/office/officeart/2008/layout/VerticalCurvedList"/>
    <dgm:cxn modelId="{6F5B9A14-ABA2-42DD-89B8-ABFF9E4B067A}" type="presParOf" srcId="{FE2D5C56-4174-482D-9685-E4955AC32C8D}" destId="{E9C48571-869E-472C-AC81-7EEAEB881180}" srcOrd="0" destOrd="0" presId="urn:microsoft.com/office/officeart/2008/layout/VerticalCurvedList"/>
    <dgm:cxn modelId="{B4701381-5947-4B29-9A7C-35722ADFD1BA}" type="presParOf" srcId="{FE2D5C56-4174-482D-9685-E4955AC32C8D}" destId="{B961542F-3B6B-4699-9E74-5CC1A12D5BA0}" srcOrd="1" destOrd="0" presId="urn:microsoft.com/office/officeart/2008/layout/VerticalCurvedList"/>
    <dgm:cxn modelId="{5E078A42-D8A0-4C96-B3E3-47CA46863F3B}" type="presParOf" srcId="{FE2D5C56-4174-482D-9685-E4955AC32C8D}" destId="{52B212AC-7C4F-4374-A118-D09DE8D7F3AC}" srcOrd="2" destOrd="0" presId="urn:microsoft.com/office/officeart/2008/layout/VerticalCurvedList"/>
    <dgm:cxn modelId="{C1A2647E-0C07-4ECB-B38E-C618863B9EC4}" type="presParOf" srcId="{FE2D5C56-4174-482D-9685-E4955AC32C8D}" destId="{77356447-F465-4DCD-8BE9-FB57149780AE}" srcOrd="3" destOrd="0" presId="urn:microsoft.com/office/officeart/2008/layout/VerticalCurvedList"/>
    <dgm:cxn modelId="{7E1C61AC-C13C-42C2-A73A-A796A4921835}" type="presParOf" srcId="{1DA4C4AB-C69D-4F50-BA14-C7F6E1431F6A}" destId="{3FEC9A3A-9A1B-4ADB-A137-81A06CF3F0C9}" srcOrd="1" destOrd="0" presId="urn:microsoft.com/office/officeart/2008/layout/VerticalCurvedList"/>
    <dgm:cxn modelId="{F359D6DF-D0CF-43C8-87FD-4A6D908D9E3E}" type="presParOf" srcId="{1DA4C4AB-C69D-4F50-BA14-C7F6E1431F6A}" destId="{428415EE-B096-4DAF-ABF6-ED452B8B32D2}" srcOrd="2" destOrd="0" presId="urn:microsoft.com/office/officeart/2008/layout/VerticalCurvedList"/>
    <dgm:cxn modelId="{68672978-EB23-4B94-B24E-737A279193FC}" type="presParOf" srcId="{428415EE-B096-4DAF-ABF6-ED452B8B32D2}" destId="{F47E9F4D-F728-4E72-BF0A-1200ECE2CFED}" srcOrd="0" destOrd="0" presId="urn:microsoft.com/office/officeart/2008/layout/VerticalCurvedList"/>
    <dgm:cxn modelId="{D141621A-3D9D-454E-8AFD-0288D7C9205A}" type="presParOf" srcId="{1DA4C4AB-C69D-4F50-BA14-C7F6E1431F6A}" destId="{346D783F-E9CA-48FA-8D8E-AB7BBE58DC76}" srcOrd="3" destOrd="0" presId="urn:microsoft.com/office/officeart/2008/layout/VerticalCurvedList"/>
    <dgm:cxn modelId="{05EC8747-6367-4FC1-84D7-BBEA8FC0D219}" type="presParOf" srcId="{1DA4C4AB-C69D-4F50-BA14-C7F6E1431F6A}" destId="{F3B64070-F665-48EF-B89E-C21576B772E8}" srcOrd="4" destOrd="0" presId="urn:microsoft.com/office/officeart/2008/layout/VerticalCurvedList"/>
    <dgm:cxn modelId="{BC827F04-B762-4E54-9D89-5817FECCCB47}" type="presParOf" srcId="{F3B64070-F665-48EF-B89E-C21576B772E8}" destId="{3181CED2-E567-47F1-99FA-B3CAB2C516B1}" srcOrd="0" destOrd="0" presId="urn:microsoft.com/office/officeart/2008/layout/VerticalCurvedList"/>
    <dgm:cxn modelId="{0C0B069C-62BE-405E-8FC4-EC6F6BFEF509}" type="presParOf" srcId="{1DA4C4AB-C69D-4F50-BA14-C7F6E1431F6A}" destId="{286A1B2D-29C2-44C2-A7CC-E517E0E28156}" srcOrd="5" destOrd="0" presId="urn:microsoft.com/office/officeart/2008/layout/VerticalCurvedList"/>
    <dgm:cxn modelId="{3D22C4E3-DEB4-4068-9467-7B003B2E777E}" type="presParOf" srcId="{1DA4C4AB-C69D-4F50-BA14-C7F6E1431F6A}" destId="{F190989B-4AF2-486D-89CB-9538E4D2BBE8}" srcOrd="6" destOrd="0" presId="urn:microsoft.com/office/officeart/2008/layout/VerticalCurvedList"/>
    <dgm:cxn modelId="{9ECF99F6-7B8A-46DB-9C64-B4372B6E06B0}" type="presParOf" srcId="{F190989B-4AF2-486D-89CB-9538E4D2BBE8}" destId="{71F7F8D2-2C0D-44C1-8605-F3B3A3E850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42C3DF0-D1F4-40C9-85D0-ED6A8CAE4E91}">
      <dsp:nvSpPr>
        <dsp:cNvPr id="0" name=""/>
        <dsp:cNvSpPr/>
      </dsp:nvSpPr>
      <dsp:spPr>
        <a:xfrm rot="2563181">
          <a:off x="1639534" y="2126944"/>
          <a:ext cx="459626" cy="53261"/>
        </a:xfrm>
        <a:custGeom>
          <a:avLst/>
          <a:gdLst/>
          <a:ahLst/>
          <a:cxnLst/>
          <a:rect l="0" t="0" r="0" b="0"/>
          <a:pathLst>
            <a:path>
              <a:moveTo>
                <a:pt x="0" y="26630"/>
              </a:moveTo>
              <a:lnTo>
                <a:pt x="459626" y="26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F0A85-FE47-4192-B3E8-3218A17ACBDE}">
      <dsp:nvSpPr>
        <dsp:cNvPr id="0" name=""/>
        <dsp:cNvSpPr/>
      </dsp:nvSpPr>
      <dsp:spPr>
        <a:xfrm>
          <a:off x="1700507" y="1497369"/>
          <a:ext cx="511419" cy="53261"/>
        </a:xfrm>
        <a:custGeom>
          <a:avLst/>
          <a:gdLst/>
          <a:ahLst/>
          <a:cxnLst/>
          <a:rect l="0" t="0" r="0" b="0"/>
          <a:pathLst>
            <a:path>
              <a:moveTo>
                <a:pt x="0" y="26630"/>
              </a:moveTo>
              <a:lnTo>
                <a:pt x="511419" y="26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FD550-97AB-4303-8B41-3B06CBC38736}">
      <dsp:nvSpPr>
        <dsp:cNvPr id="0" name=""/>
        <dsp:cNvSpPr/>
      </dsp:nvSpPr>
      <dsp:spPr>
        <a:xfrm rot="19036819">
          <a:off x="1639534" y="867793"/>
          <a:ext cx="459626" cy="53261"/>
        </a:xfrm>
        <a:custGeom>
          <a:avLst/>
          <a:gdLst/>
          <a:ahLst/>
          <a:cxnLst/>
          <a:rect l="0" t="0" r="0" b="0"/>
          <a:pathLst>
            <a:path>
              <a:moveTo>
                <a:pt x="0" y="26630"/>
              </a:moveTo>
              <a:lnTo>
                <a:pt x="459626" y="266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1919A4-FBF2-4C85-836E-B3DEBA8AB394}">
      <dsp:nvSpPr>
        <dsp:cNvPr id="0" name=""/>
        <dsp:cNvSpPr/>
      </dsp:nvSpPr>
      <dsp:spPr>
        <a:xfrm>
          <a:off x="454760" y="791207"/>
          <a:ext cx="1465584" cy="146558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51494-73E0-4B4E-8FD5-FC4817F316B5}">
      <dsp:nvSpPr>
        <dsp:cNvPr id="0" name=""/>
        <dsp:cNvSpPr/>
      </dsp:nvSpPr>
      <dsp:spPr>
        <a:xfrm>
          <a:off x="1921532" y="559"/>
          <a:ext cx="879350" cy="879350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值参数</a:t>
          </a:r>
          <a:endParaRPr lang="zh-CN" altLang="en-US" sz="2000" kern="1200" dirty="0"/>
        </a:p>
      </dsp:txBody>
      <dsp:txXfrm>
        <a:off x="1921532" y="559"/>
        <a:ext cx="879350" cy="879350"/>
      </dsp:txXfrm>
    </dsp:sp>
    <dsp:sp modelId="{670DB486-2880-4F20-B4A7-9152E56C9C7A}">
      <dsp:nvSpPr>
        <dsp:cNvPr id="0" name=""/>
        <dsp:cNvSpPr/>
      </dsp:nvSpPr>
      <dsp:spPr>
        <a:xfrm>
          <a:off x="2888819" y="559"/>
          <a:ext cx="1319026" cy="87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500" kern="1200" dirty="0"/>
        </a:p>
      </dsp:txBody>
      <dsp:txXfrm>
        <a:off x="2888819" y="559"/>
        <a:ext cx="1319026" cy="879350"/>
      </dsp:txXfrm>
    </dsp:sp>
    <dsp:sp modelId="{53798ED8-5CD1-4495-8892-85F2B38ADC3F}">
      <dsp:nvSpPr>
        <dsp:cNvPr id="0" name=""/>
        <dsp:cNvSpPr/>
      </dsp:nvSpPr>
      <dsp:spPr>
        <a:xfrm>
          <a:off x="2211926" y="1084324"/>
          <a:ext cx="879350" cy="879350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数组参数</a:t>
          </a:r>
          <a:endParaRPr lang="zh-CN" altLang="en-US" sz="2000" kern="1200" dirty="0"/>
        </a:p>
      </dsp:txBody>
      <dsp:txXfrm>
        <a:off x="2211926" y="1084324"/>
        <a:ext cx="879350" cy="879350"/>
      </dsp:txXfrm>
    </dsp:sp>
    <dsp:sp modelId="{0CB8DD4E-7754-4E67-A0D4-1EA4CFDA6C83}">
      <dsp:nvSpPr>
        <dsp:cNvPr id="0" name=""/>
        <dsp:cNvSpPr/>
      </dsp:nvSpPr>
      <dsp:spPr>
        <a:xfrm>
          <a:off x="3179212" y="1084324"/>
          <a:ext cx="1319026" cy="87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500" kern="1200" dirty="0"/>
        </a:p>
      </dsp:txBody>
      <dsp:txXfrm>
        <a:off x="3179212" y="1084324"/>
        <a:ext cx="1319026" cy="879350"/>
      </dsp:txXfrm>
    </dsp:sp>
    <dsp:sp modelId="{16CE5F9C-0525-4831-8050-72BFC70D7520}">
      <dsp:nvSpPr>
        <dsp:cNvPr id="0" name=""/>
        <dsp:cNvSpPr/>
      </dsp:nvSpPr>
      <dsp:spPr>
        <a:xfrm>
          <a:off x="1921532" y="2168089"/>
          <a:ext cx="879350" cy="879350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指针参数</a:t>
          </a:r>
          <a:endParaRPr lang="zh-CN" altLang="en-US" sz="2000" kern="1200" dirty="0"/>
        </a:p>
      </dsp:txBody>
      <dsp:txXfrm>
        <a:off x="1921532" y="2168089"/>
        <a:ext cx="879350" cy="879350"/>
      </dsp:txXfrm>
    </dsp:sp>
    <dsp:sp modelId="{97B75453-6C3F-4542-9802-AA34F06F2D96}">
      <dsp:nvSpPr>
        <dsp:cNvPr id="0" name=""/>
        <dsp:cNvSpPr/>
      </dsp:nvSpPr>
      <dsp:spPr>
        <a:xfrm>
          <a:off x="2888819" y="2168089"/>
          <a:ext cx="1319026" cy="87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500" kern="1200" dirty="0"/>
        </a:p>
      </dsp:txBody>
      <dsp:txXfrm>
        <a:off x="2888819" y="2168089"/>
        <a:ext cx="1319026" cy="87935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FBA57A5-CEE2-4446-A746-6EB2121700AC}">
      <dsp:nvSpPr>
        <dsp:cNvPr id="0" name=""/>
        <dsp:cNvSpPr/>
      </dsp:nvSpPr>
      <dsp:spPr>
        <a:xfrm>
          <a:off x="1149705" y="266763"/>
          <a:ext cx="3277819" cy="32777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zh-CN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rPr>
            <a:t>数组作函数参数</a:t>
          </a:r>
          <a:endParaRPr lang="zh-CN" altLang="en-US" sz="3600" kern="1200" dirty="0">
            <a:solidFill>
              <a:schemeClr val="bg1"/>
            </a:solidFill>
          </a:endParaRPr>
        </a:p>
      </dsp:txBody>
      <dsp:txXfrm>
        <a:off x="1149705" y="266763"/>
        <a:ext cx="3277819" cy="3277748"/>
      </dsp:txXfrm>
    </dsp:sp>
    <dsp:sp modelId="{0E52AB18-34B7-4468-9D9A-F25F700F70AB}">
      <dsp:nvSpPr>
        <dsp:cNvPr id="0" name=""/>
        <dsp:cNvSpPr/>
      </dsp:nvSpPr>
      <dsp:spPr>
        <a:xfrm>
          <a:off x="3019958" y="117427"/>
          <a:ext cx="364540" cy="3645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EA474-D72B-4C1E-9CE1-C59D14B10D5C}">
      <dsp:nvSpPr>
        <dsp:cNvPr id="0" name=""/>
        <dsp:cNvSpPr/>
      </dsp:nvSpPr>
      <dsp:spPr>
        <a:xfrm>
          <a:off x="2156764" y="3300978"/>
          <a:ext cx="263956" cy="264211"/>
        </a:xfrm>
        <a:prstGeom prst="ellipse">
          <a:avLst/>
        </a:prstGeom>
        <a:solidFill>
          <a:schemeClr val="accent5">
            <a:hueOff val="-827823"/>
            <a:satOff val="3318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F95F26-8B26-4079-92B7-B21B2206087E}">
      <dsp:nvSpPr>
        <dsp:cNvPr id="0" name=""/>
        <dsp:cNvSpPr/>
      </dsp:nvSpPr>
      <dsp:spPr>
        <a:xfrm>
          <a:off x="4638446" y="1597009"/>
          <a:ext cx="263956" cy="264211"/>
        </a:xfrm>
        <a:prstGeom prst="ellipse">
          <a:avLst/>
        </a:prstGeom>
        <a:solidFill>
          <a:schemeClr val="accent5">
            <a:hueOff val="-1655646"/>
            <a:satOff val="6635"/>
            <a:lumOff val="14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B1D9E-9ED8-46C9-8C8D-CC8507B1BDF3}">
      <dsp:nvSpPr>
        <dsp:cNvPr id="0" name=""/>
        <dsp:cNvSpPr/>
      </dsp:nvSpPr>
      <dsp:spPr>
        <a:xfrm>
          <a:off x="3375355" y="3582038"/>
          <a:ext cx="364540" cy="364534"/>
        </a:xfrm>
        <a:prstGeom prst="ellipse">
          <a:avLst/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02489-3652-4350-BAF9-D0AEA4206CE5}">
      <dsp:nvSpPr>
        <dsp:cNvPr id="0" name=""/>
        <dsp:cNvSpPr/>
      </dsp:nvSpPr>
      <dsp:spPr>
        <a:xfrm>
          <a:off x="2231745" y="635510"/>
          <a:ext cx="263956" cy="264211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B1F2D-DF2D-4344-AB2C-C45CA79BB907}">
      <dsp:nvSpPr>
        <dsp:cNvPr id="0" name=""/>
        <dsp:cNvSpPr/>
      </dsp:nvSpPr>
      <dsp:spPr>
        <a:xfrm>
          <a:off x="1399641" y="2146874"/>
          <a:ext cx="263956" cy="264211"/>
        </a:xfrm>
        <a:prstGeom prst="ellipse">
          <a:avLst/>
        </a:prstGeom>
        <a:solidFill>
          <a:schemeClr val="accent5">
            <a:hueOff val="-4139115"/>
            <a:satOff val="16588"/>
            <a:lumOff val="35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99D15-EF26-4167-A484-FFDA4EFB77E5}">
      <dsp:nvSpPr>
        <dsp:cNvPr id="0" name=""/>
        <dsp:cNvSpPr/>
      </dsp:nvSpPr>
      <dsp:spPr>
        <a:xfrm>
          <a:off x="125577" y="858366"/>
          <a:ext cx="1332585" cy="1332159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kern="1200" dirty="0" smtClean="0">
              <a:solidFill>
                <a:schemeClr val="tx1"/>
              </a:solidFill>
            </a:rPr>
            <a:t>数组名作为函数参数</a:t>
          </a:r>
          <a:endParaRPr lang="zh-CN" altLang="en-US" sz="1600" kern="1200" dirty="0">
            <a:solidFill>
              <a:schemeClr val="tx1"/>
            </a:solidFill>
          </a:endParaRPr>
        </a:p>
      </dsp:txBody>
      <dsp:txXfrm>
        <a:off x="125577" y="858366"/>
        <a:ext cx="1332585" cy="1332159"/>
      </dsp:txXfrm>
    </dsp:sp>
    <dsp:sp modelId="{272D8FA0-4677-4620-BEBB-73122F8F4B28}">
      <dsp:nvSpPr>
        <dsp:cNvPr id="0" name=""/>
        <dsp:cNvSpPr/>
      </dsp:nvSpPr>
      <dsp:spPr>
        <a:xfrm>
          <a:off x="2651150" y="646997"/>
          <a:ext cx="364540" cy="364534"/>
        </a:xfrm>
        <a:prstGeom prst="ellipse">
          <a:avLst/>
        </a:prstGeom>
        <a:solidFill>
          <a:schemeClr val="accent5">
            <a:hueOff val="-5794761"/>
            <a:satOff val="23223"/>
            <a:lumOff val="50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E9D6B-33CE-4827-BB17-16B4EC6987BE}">
      <dsp:nvSpPr>
        <dsp:cNvPr id="0" name=""/>
        <dsp:cNvSpPr/>
      </dsp:nvSpPr>
      <dsp:spPr>
        <a:xfrm>
          <a:off x="250545" y="2581099"/>
          <a:ext cx="658977" cy="658995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D6BE4-0394-481F-BD8A-42009C11782B}">
      <dsp:nvSpPr>
        <dsp:cNvPr id="0" name=""/>
        <dsp:cNvSpPr/>
      </dsp:nvSpPr>
      <dsp:spPr>
        <a:xfrm>
          <a:off x="4572001" y="153191"/>
          <a:ext cx="1332585" cy="1332159"/>
        </a:xfrm>
        <a:prstGeom prst="ellipse">
          <a:avLst/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600" b="0" kern="1200" dirty="0" smtClean="0">
              <a:solidFill>
                <a:schemeClr val="tx1"/>
              </a:solidFill>
            </a:rPr>
            <a:t>可变长度数组作为函数参数</a:t>
          </a:r>
          <a:endParaRPr lang="zh-CN" altLang="en-US" sz="1600" b="0" kern="1200" dirty="0">
            <a:solidFill>
              <a:schemeClr val="tx1"/>
            </a:solidFill>
          </a:endParaRPr>
        </a:p>
      </dsp:txBody>
      <dsp:txXfrm>
        <a:off x="4572001" y="153191"/>
        <a:ext cx="1332585" cy="1332159"/>
      </dsp:txXfrm>
    </dsp:sp>
    <dsp:sp modelId="{9D9EF7BA-EB8F-4DE1-8F15-3C0E111B2AD2}">
      <dsp:nvSpPr>
        <dsp:cNvPr id="0" name=""/>
        <dsp:cNvSpPr/>
      </dsp:nvSpPr>
      <dsp:spPr>
        <a:xfrm>
          <a:off x="4169054" y="1151296"/>
          <a:ext cx="364540" cy="364534"/>
        </a:xfrm>
        <a:prstGeom prst="ellipse">
          <a:avLst/>
        </a:prstGeom>
        <a:solidFill>
          <a:schemeClr val="accent5">
            <a:hueOff val="-8278230"/>
            <a:satOff val="33176"/>
            <a:lumOff val="7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CD04E-E0B1-4CCA-AE7F-914FC65A001F}">
      <dsp:nvSpPr>
        <dsp:cNvPr id="0" name=""/>
        <dsp:cNvSpPr/>
      </dsp:nvSpPr>
      <dsp:spPr>
        <a:xfrm>
          <a:off x="0" y="3365308"/>
          <a:ext cx="263956" cy="264211"/>
        </a:xfrm>
        <a:prstGeom prst="ellipse">
          <a:avLst/>
        </a:prstGeom>
        <a:solidFill>
          <a:schemeClr val="accent5">
            <a:hueOff val="-9106054"/>
            <a:satOff val="36493"/>
            <a:lumOff val="79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5B456-5E70-44D5-818F-3B415CF361CA}">
      <dsp:nvSpPr>
        <dsp:cNvPr id="0" name=""/>
        <dsp:cNvSpPr/>
      </dsp:nvSpPr>
      <dsp:spPr>
        <a:xfrm>
          <a:off x="2632252" y="2989286"/>
          <a:ext cx="263956" cy="264211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9ACC7E7-C633-4022-A489-02150EB2AF02}">
      <dsp:nvSpPr>
        <dsp:cNvPr id="0" name=""/>
        <dsp:cNvSpPr/>
      </dsp:nvSpPr>
      <dsp:spPr>
        <a:xfrm>
          <a:off x="0" y="447178"/>
          <a:ext cx="73914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299F1-6FB6-4383-9042-5DAE7BF136FD}">
      <dsp:nvSpPr>
        <dsp:cNvPr id="0" name=""/>
        <dsp:cNvSpPr/>
      </dsp:nvSpPr>
      <dsp:spPr>
        <a:xfrm>
          <a:off x="369570" y="107698"/>
          <a:ext cx="5173980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abs</a:t>
          </a:r>
          <a:r>
            <a:rPr lang="zh-CN" sz="2300" kern="1200" dirty="0" smtClean="0"/>
            <a:t>函数</a:t>
          </a:r>
          <a:r>
            <a:rPr lang="zh-CN" altLang="en-US" sz="2300" kern="1200" dirty="0" smtClean="0"/>
            <a:t>：</a:t>
          </a:r>
          <a:r>
            <a:rPr lang="zh-CN" sz="2300" kern="1200" dirty="0" smtClean="0"/>
            <a:t>整数的绝对值函数</a:t>
          </a:r>
          <a:endParaRPr lang="zh-CN" altLang="en-US" sz="2300" kern="1200" dirty="0"/>
        </a:p>
      </dsp:txBody>
      <dsp:txXfrm>
        <a:off x="369570" y="107698"/>
        <a:ext cx="5173980" cy="678960"/>
      </dsp:txXfrm>
    </dsp:sp>
    <dsp:sp modelId="{606FBADA-25B0-4CBA-A71E-F4D2752ED26E}">
      <dsp:nvSpPr>
        <dsp:cNvPr id="0" name=""/>
        <dsp:cNvSpPr/>
      </dsp:nvSpPr>
      <dsp:spPr>
        <a:xfrm>
          <a:off x="0" y="1490459"/>
          <a:ext cx="73914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B8406-3B20-4798-BE4A-AF8C3C377472}">
      <dsp:nvSpPr>
        <dsp:cNvPr id="0" name=""/>
        <dsp:cNvSpPr/>
      </dsp:nvSpPr>
      <dsp:spPr>
        <a:xfrm>
          <a:off x="369570" y="1150978"/>
          <a:ext cx="5173980" cy="67896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labs</a:t>
          </a:r>
          <a:r>
            <a:rPr lang="zh-CN" sz="2300" kern="1200" dirty="0" smtClean="0"/>
            <a:t>函数：长整数的绝对值函数</a:t>
          </a:r>
          <a:endParaRPr lang="zh-CN" altLang="en-US" sz="2300" kern="1200" dirty="0"/>
        </a:p>
      </dsp:txBody>
      <dsp:txXfrm>
        <a:off x="369570" y="1150978"/>
        <a:ext cx="5173980" cy="678960"/>
      </dsp:txXfrm>
    </dsp:sp>
    <dsp:sp modelId="{CF3F448D-90B3-4712-AA0B-2C603D83608A}">
      <dsp:nvSpPr>
        <dsp:cNvPr id="0" name=""/>
        <dsp:cNvSpPr/>
      </dsp:nvSpPr>
      <dsp:spPr>
        <a:xfrm>
          <a:off x="0" y="2533739"/>
          <a:ext cx="73914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24C75-2E86-4B55-B093-7B7C0C6FD78F}">
      <dsp:nvSpPr>
        <dsp:cNvPr id="0" name=""/>
        <dsp:cNvSpPr/>
      </dsp:nvSpPr>
      <dsp:spPr>
        <a:xfrm>
          <a:off x="369570" y="2194259"/>
          <a:ext cx="5173980" cy="67896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564" tIns="0" rIns="195564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fabs</a:t>
          </a:r>
          <a:r>
            <a:rPr lang="zh-CN" sz="2300" kern="1200" dirty="0" smtClean="0"/>
            <a:t>函数：返回浮点数的绝对值函数</a:t>
          </a:r>
          <a:endParaRPr lang="zh-CN" altLang="en-US" sz="2300" kern="1200" dirty="0"/>
        </a:p>
      </dsp:txBody>
      <dsp:txXfrm>
        <a:off x="369570" y="2194259"/>
        <a:ext cx="5173980" cy="67896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9D7B23F-019F-4A67-9EEF-059E1EFA1B3B}">
      <dsp:nvSpPr>
        <dsp:cNvPr id="0" name=""/>
        <dsp:cNvSpPr/>
      </dsp:nvSpPr>
      <dsp:spPr>
        <a:xfrm>
          <a:off x="0" y="28874"/>
          <a:ext cx="7543800" cy="8552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solidFill>
                <a:schemeClr val="tx1"/>
              </a:solidFill>
            </a:rPr>
            <a:t>sin</a:t>
          </a:r>
          <a:r>
            <a:rPr lang="zh-CN" sz="3400" kern="1200" dirty="0" smtClean="0">
              <a:solidFill>
                <a:schemeClr val="tx1"/>
              </a:solidFill>
            </a:rPr>
            <a:t>函数：正弦函数</a:t>
          </a:r>
          <a:endParaRPr lang="zh-CN" altLang="en-US" sz="3400" kern="1200" dirty="0"/>
        </a:p>
      </dsp:txBody>
      <dsp:txXfrm>
        <a:off x="0" y="28874"/>
        <a:ext cx="7543800" cy="855270"/>
      </dsp:txXfrm>
    </dsp:sp>
    <dsp:sp modelId="{0103CAB1-F99B-4454-995D-F1DD9125E099}">
      <dsp:nvSpPr>
        <dsp:cNvPr id="0" name=""/>
        <dsp:cNvSpPr/>
      </dsp:nvSpPr>
      <dsp:spPr>
        <a:xfrm>
          <a:off x="0" y="982064"/>
          <a:ext cx="7543800" cy="85527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err="1" smtClean="0">
              <a:solidFill>
                <a:schemeClr val="tx1"/>
              </a:solidFill>
            </a:rPr>
            <a:t>cos</a:t>
          </a:r>
          <a:r>
            <a:rPr lang="zh-CN" sz="3400" kern="1200" dirty="0" smtClean="0">
              <a:solidFill>
                <a:schemeClr val="tx1"/>
              </a:solidFill>
            </a:rPr>
            <a:t>函数：余弦函数</a:t>
          </a:r>
          <a:endParaRPr lang="zh-CN" altLang="en-US" sz="3400" kern="1200" dirty="0"/>
        </a:p>
      </dsp:txBody>
      <dsp:txXfrm>
        <a:off x="0" y="982064"/>
        <a:ext cx="7543800" cy="855270"/>
      </dsp:txXfrm>
    </dsp:sp>
    <dsp:sp modelId="{AAB79727-3C4B-4030-864D-494ADD6A5E90}">
      <dsp:nvSpPr>
        <dsp:cNvPr id="0" name=""/>
        <dsp:cNvSpPr/>
      </dsp:nvSpPr>
      <dsp:spPr>
        <a:xfrm>
          <a:off x="0" y="1935254"/>
          <a:ext cx="7543800" cy="85527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solidFill>
                <a:schemeClr val="tx1"/>
              </a:solidFill>
            </a:rPr>
            <a:t>tan</a:t>
          </a:r>
          <a:r>
            <a:rPr lang="zh-CN" sz="3400" kern="1200" dirty="0" smtClean="0">
              <a:solidFill>
                <a:schemeClr val="tx1"/>
              </a:solidFill>
            </a:rPr>
            <a:t>函数：正切函数</a:t>
          </a:r>
          <a:endParaRPr lang="zh-CN" altLang="en-US" sz="3400" kern="1200" dirty="0"/>
        </a:p>
      </dsp:txBody>
      <dsp:txXfrm>
        <a:off x="0" y="1935254"/>
        <a:ext cx="7543800" cy="85527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961542F-3B6B-4699-9E74-5CC1A12D5BA0}">
      <dsp:nvSpPr>
        <dsp:cNvPr id="0" name=""/>
        <dsp:cNvSpPr/>
      </dsp:nvSpPr>
      <dsp:spPr>
        <a:xfrm>
          <a:off x="-3502325" y="-538393"/>
          <a:ext cx="4175587" cy="4175587"/>
        </a:xfrm>
        <a:prstGeom prst="blockArc">
          <a:avLst>
            <a:gd name="adj1" fmla="val 18900000"/>
            <a:gd name="adj2" fmla="val 2700000"/>
            <a:gd name="adj3" fmla="val 5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EC9A3A-9A1B-4ADB-A137-81A06CF3F0C9}">
      <dsp:nvSpPr>
        <dsp:cNvPr id="0" name=""/>
        <dsp:cNvSpPr/>
      </dsp:nvSpPr>
      <dsp:spPr>
        <a:xfrm>
          <a:off x="432934" y="309880"/>
          <a:ext cx="6804223" cy="6197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935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isalpha</a:t>
          </a:r>
          <a:r>
            <a:rPr lang="zh-CN" sz="3100" kern="1200" dirty="0" smtClean="0"/>
            <a:t>函数</a:t>
          </a:r>
          <a:r>
            <a:rPr lang="zh-CN" altLang="en-US" sz="3100" kern="1200" dirty="0" smtClean="0"/>
            <a:t>：</a:t>
          </a:r>
          <a:r>
            <a:rPr lang="zh-CN" sz="3100" kern="1200" dirty="0" smtClean="0"/>
            <a:t>检测字母大写或小写</a:t>
          </a:r>
          <a:endParaRPr lang="zh-CN" altLang="en-US" sz="3100" kern="1200" dirty="0"/>
        </a:p>
      </dsp:txBody>
      <dsp:txXfrm>
        <a:off x="432934" y="309880"/>
        <a:ext cx="6804223" cy="619760"/>
      </dsp:txXfrm>
    </dsp:sp>
    <dsp:sp modelId="{F47E9F4D-F728-4E72-BF0A-1200ECE2CFED}">
      <dsp:nvSpPr>
        <dsp:cNvPr id="0" name=""/>
        <dsp:cNvSpPr/>
      </dsp:nvSpPr>
      <dsp:spPr>
        <a:xfrm>
          <a:off x="45584" y="232410"/>
          <a:ext cx="774700" cy="774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D783F-E9CA-48FA-8D8E-AB7BBE58DC76}">
      <dsp:nvSpPr>
        <dsp:cNvPr id="0" name=""/>
        <dsp:cNvSpPr/>
      </dsp:nvSpPr>
      <dsp:spPr>
        <a:xfrm>
          <a:off x="658217" y="1239520"/>
          <a:ext cx="6578940" cy="6197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935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isdigit</a:t>
          </a:r>
          <a:r>
            <a:rPr lang="zh-CN" sz="3100" kern="1200" dirty="0" smtClean="0"/>
            <a:t>函数</a:t>
          </a:r>
          <a:r>
            <a:rPr lang="zh-CN" altLang="en-US" sz="3100" kern="1200" dirty="0" smtClean="0"/>
            <a:t>：</a:t>
          </a:r>
          <a:r>
            <a:rPr lang="zh-CN" sz="3100" kern="1200" dirty="0" smtClean="0"/>
            <a:t>检测数字</a:t>
          </a:r>
          <a:endParaRPr lang="zh-CN" altLang="en-US" sz="3100" kern="1200" dirty="0"/>
        </a:p>
      </dsp:txBody>
      <dsp:txXfrm>
        <a:off x="658217" y="1239520"/>
        <a:ext cx="6578940" cy="619760"/>
      </dsp:txXfrm>
    </dsp:sp>
    <dsp:sp modelId="{3181CED2-E567-47F1-99FA-B3CAB2C516B1}">
      <dsp:nvSpPr>
        <dsp:cNvPr id="0" name=""/>
        <dsp:cNvSpPr/>
      </dsp:nvSpPr>
      <dsp:spPr>
        <a:xfrm>
          <a:off x="270867" y="1162050"/>
          <a:ext cx="774700" cy="774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A1B2D-29C2-44C2-A7CC-E517E0E28156}">
      <dsp:nvSpPr>
        <dsp:cNvPr id="0" name=""/>
        <dsp:cNvSpPr/>
      </dsp:nvSpPr>
      <dsp:spPr>
        <a:xfrm>
          <a:off x="432934" y="2169160"/>
          <a:ext cx="6804223" cy="6197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935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/>
            <a:t>isalnum</a:t>
          </a:r>
          <a:r>
            <a:rPr lang="zh-CN" sz="3100" kern="1200" dirty="0" smtClean="0"/>
            <a:t>函数</a:t>
          </a:r>
          <a:r>
            <a:rPr lang="zh-CN" altLang="en-US" sz="3100" kern="1200" dirty="0" smtClean="0"/>
            <a:t>：</a:t>
          </a:r>
          <a:r>
            <a:rPr lang="zh-CN" sz="3100" kern="1200" dirty="0" smtClean="0"/>
            <a:t>检测字母或数字</a:t>
          </a:r>
          <a:endParaRPr lang="zh-CN" altLang="en-US" sz="3100" kern="1200" dirty="0"/>
        </a:p>
      </dsp:txBody>
      <dsp:txXfrm>
        <a:off x="432934" y="2169160"/>
        <a:ext cx="6804223" cy="619760"/>
      </dsp:txXfrm>
    </dsp:sp>
    <dsp:sp modelId="{71F7F8D2-2C0D-44C1-8605-F3B3A3E85042}">
      <dsp:nvSpPr>
        <dsp:cNvPr id="0" name=""/>
        <dsp:cNvSpPr/>
      </dsp:nvSpPr>
      <dsp:spPr>
        <a:xfrm>
          <a:off x="45584" y="2091690"/>
          <a:ext cx="774700" cy="7747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135E7B8C-6494-44A5-8D1C-A56E7EA14E4E}" type="datetimeFigureOut">
              <a:rPr lang="zh-CN" altLang="en-US"/>
              <a:pPr>
                <a:defRPr/>
              </a:pPr>
              <a:t>2017/8/15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5603E0E3-A6A5-4248-A7BB-3D0531AB22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68658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81DAF6D0-16B2-4DFB-B9CD-777FC0C30284}" type="datetimeFigureOut">
              <a:rPr lang="zh-CN" altLang="en-US"/>
              <a:pPr>
                <a:defRPr/>
              </a:pPr>
              <a:t>2017/8/15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D57F44F4-ED3E-41D0-994F-61CD2CD6D7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61156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．函数头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函数头用来标志一个函数代码的开始，这是一个函数的入口处。函数头分成返回值类型、函数名和参数列表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个部分。</a:t>
            </a:r>
          </a:p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．函数体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函数体位于函数头的下方位置，由一对大括号括起来，大括号决定了函数体的范围。函数要实现的特定功能，都是在函数体部分通过代码语句完成的，最后通过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语句返回实现的结果。在上面的代码中，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AddTwoNumber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函数的功能是实现两个整数加法，因此定义一个整数用来保存加法的计算结果，之后利用传递进来的参数进行加法操作，并将结果保存在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变量中，最后函数要将所得到的结果进行返回。通过这些语句的操作，实现了函数的特定功能。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84330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语言中定义函数时，如果不指明函数是内部函数还是外部函数，那么默认将函数指定为外部函数，也就是说，定义外部函数时可以省略关键字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。书中的多数实例所使用的函数都为外部函数。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9819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顾名思义，空函数就是没有任何内容的函数，也没有什么实际作用。但是空函数所处的位置是要放一个函数的，只是这个函数现在还未编好，用这个空函数先占一个位置，以后用一个编好的函数来取代它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899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563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563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）首先在程序中声明将要使用的函数，其中的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代表公司总裁，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代表经理，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AssistantManager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代表副经理，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Clerk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代表职员。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函数的下面是有关函数的定义。先来看一下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函数，通过输出一条信息来表示这个函数的功能和作用。最后在函数体中嵌套调用了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Manger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函数运行的步骤是相似的，只是最后又在其函数体内调用了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AssistantManager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函数。在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AssistantManager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函数中调用了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Clerk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）在主函数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中，调用了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函数，于是程序的整个流程按照步骤（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）进行，直到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语句返回，程序结束。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38430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个立柱垂直矗立在地面，给这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个立柱分别命名为“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”、“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”、“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”。开始的时候立柱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个圆盘，这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个圆盘大小不一，并且按从小到大的顺序依次摆放在立柱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上，如图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6.7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所示。现在的问题是要将立柱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个圆盘移到立柱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上，并且每次只允许移动一个圆盘，在移动过程中始终保持大盘在下，小盘在上。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分析程序：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先假设移动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个圆盘，立柱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上的圆盘按由上到下的顺序分别命名为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，如图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6.7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88644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先考虑将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移动到立柱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上。移动顺序是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b-&gt;C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，移动结果如图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6.8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1583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如果要将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也移动到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上，就要暂时将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，然后再移动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。移动顺序是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c-&gt;B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b-&gt;B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d-&gt;c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，移动结果如图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6.9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最后是完成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个圆盘的移动，移动顺序是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b-&gt;A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a--&gt;A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c-&gt;C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b-&gt;C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总结一下：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个圆盘移动到指定立柱总共需要移动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在移动过程中将两个圆盘移动到指定立柱需要移动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次，分别是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b-&gt;C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在移动过程中将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个圆盘移动到指定立柱需要移动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次，分别是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b-&gt;C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c-&gt;B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b-&gt;B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移动次数可以总结为是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CN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在移动过程中可以将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个圆盘看成是一个圆盘，移动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个圆盘的过程就像是在移动两个圆盘。还可以将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个圆盘中的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两个圆盘看成是一个圆盘，移动三个圆盘也像是在移动两个圆盘。可以使用递归的思路来移动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移动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个圆盘可以分成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个步骤：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个圆盘移到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上的一个圆盘移到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上；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个圆盘移到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80464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内部函数的好处是，不同的开发者可以分别编写不同的函数，而不必担心所使用的函数是否会与其他源文件中的函数同名，因为内部函数只可以在所在的源文件中进行使用，所以即使不同的源文件中有相同的函数名也没有关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7F44F4-ED3E-41D0-994F-61CD2CD6D714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8820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49297-E2A2-40AF-9E1B-A3EECB6CC5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0215E-09DE-49F6-A899-D0B752F4D8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B94C7-BE1E-41CC-9671-10E0845293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18E83-50D3-4055-A07C-61C0679FC4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8C413-D41F-41F4-BA82-338FAF84B1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FE9A0-C1A2-46AB-87DF-2AF345B96B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9FE6A-1826-4FCA-B15C-9DB81D71F4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CF735-0401-4A13-BB22-EE0E128B2C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5DAF0-E06D-4F00-8449-3922B94479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94D9A-770F-4F32-8BC2-E5D497E061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BAA97-851D-4C9E-AFB0-614FC9910A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fld id="{1C0C3990-52CD-4777-978F-F80E115A0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2" descr="dcc451da81cb39db7fd542b6d1160924ab18303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650" y="1585912"/>
            <a:ext cx="26543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云形标注 5"/>
          <p:cNvSpPr/>
          <p:nvPr/>
        </p:nvSpPr>
        <p:spPr>
          <a:xfrm>
            <a:off x="3162300" y="1047750"/>
            <a:ext cx="1828800" cy="685800"/>
          </a:xfrm>
          <a:prstGeom prst="cloudCallout">
            <a:avLst>
              <a:gd name="adj1" fmla="val -51562"/>
              <a:gd name="adj2" fmla="val 10972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这是小孩儿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10" descr="u=2228251155,3102176847&amp;fm=21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375" y="1657350"/>
            <a:ext cx="27908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云形标注 7"/>
          <p:cNvSpPr/>
          <p:nvPr/>
        </p:nvSpPr>
        <p:spPr>
          <a:xfrm>
            <a:off x="5181600" y="971550"/>
            <a:ext cx="1476375" cy="838200"/>
          </a:xfrm>
          <a:prstGeom prst="cloudCallout">
            <a:avLst>
              <a:gd name="adj1" fmla="val -57607"/>
              <a:gd name="adj2" fmla="val 105682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这是公鸡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" name="图片 13" descr="400acd52d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6700" y="2424112"/>
            <a:ext cx="39020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云形标注 9"/>
          <p:cNvSpPr/>
          <p:nvPr/>
        </p:nvSpPr>
        <p:spPr>
          <a:xfrm>
            <a:off x="7667624" y="1585912"/>
            <a:ext cx="1476375" cy="838200"/>
          </a:xfrm>
          <a:prstGeom prst="cloudCallout">
            <a:avLst>
              <a:gd name="adj1" fmla="val -57607"/>
              <a:gd name="adj2" fmla="val 105682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这是猎豹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标题 3"/>
          <p:cNvSpPr txBox="1">
            <a:spLocks/>
          </p:cNvSpPr>
          <p:nvPr/>
        </p:nvSpPr>
        <p:spPr bwMode="auto">
          <a:xfrm>
            <a:off x="228600" y="695325"/>
            <a:ext cx="2895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/>
            <a:r>
              <a:rPr lang="zh-CN" sz="2800" dirty="0" smtClean="0"/>
              <a:t>世间万物皆</a:t>
            </a:r>
            <a:r>
              <a:rPr lang="zh-CN" altLang="en-US" sz="2800" dirty="0" smtClean="0"/>
              <a:t>定义</a:t>
            </a:r>
            <a:endParaRPr lang="zh-CN" sz="2800" dirty="0"/>
          </a:p>
        </p:txBody>
      </p:sp>
    </p:spTree>
    <p:extLst>
      <p:ext uri="{BB962C8B-B14F-4D97-AF65-F5344CB8AC3E}">
        <p14:creationId xmlns:p14="http://schemas.microsoft.com/office/powerpoint/2010/main" xmlns="" val="34808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107155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cap="all" dirty="0" smtClean="0">
                <a:ln w="9000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函数定义</a:t>
            </a:r>
            <a:endParaRPr lang="zh-CN" altLang="en-US" b="1" cap="all" dirty="0">
              <a:ln w="9000" cmpd="sng"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5918" y="1428742"/>
            <a:ext cx="428628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zh-CN" altLang="en-US" b="1" cap="all" dirty="0" smtClean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函数就是能够实现特定功能的程序模块。</a:t>
            </a:r>
            <a:endParaRPr lang="zh-CN" altLang="en-US" b="1" cap="all" dirty="0">
              <a:ln w="0"/>
              <a:solidFill>
                <a:srgbClr val="7030A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4480" y="2571750"/>
            <a:ext cx="657229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zh-CN" b="1" cap="all" dirty="0" smtClean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1.</a:t>
            </a:r>
            <a:r>
              <a:rPr lang="en-US" altLang="zh-CN" b="1" dirty="0" smtClean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main</a:t>
            </a:r>
            <a:r>
              <a:rPr lang="zh-CN" altLang="en-US" b="1" cap="all" dirty="0" smtClean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函数，主函数，所有程序运行的入口。是由系统调用。</a:t>
            </a:r>
            <a:endParaRPr lang="zh-CN" altLang="en-US" b="1" cap="all" dirty="0">
              <a:ln w="0"/>
              <a:solidFill>
                <a:srgbClr val="7030A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910" y="2071684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cap="all" dirty="0" smtClean="0">
                <a:ln w="9000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其实已经知道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14480" y="3214692"/>
            <a:ext cx="585791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zh-CN" b="1" cap="all" dirty="0" smtClean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2.</a:t>
            </a:r>
            <a:r>
              <a:rPr lang="zh-CN" altLang="en-US" b="1" cap="all" dirty="0" smtClean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库函数，别人写好的存放在库里的库函数。</a:t>
            </a:r>
            <a:endParaRPr lang="zh-CN" altLang="en-US" b="1" cap="all" dirty="0">
              <a:ln w="0"/>
              <a:solidFill>
                <a:srgbClr val="7030A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10" y="3786196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cap="all" dirty="0" smtClean="0">
                <a:ln w="9000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还不知道的是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0364" y="4357700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zh-CN" altLang="en-US" b="1" cap="all" dirty="0" smtClean="0">
                <a:ln w="0"/>
                <a:solidFill>
                  <a:srgbClr val="7030A0"/>
                </a:solidFill>
                <a:effectLst>
                  <a:reflection blurRad="12700" stA="50000" endPos="50000" dist="5000" dir="5400000" sy="-100000" rotWithShape="0"/>
                </a:effectLst>
              </a:rPr>
              <a:t>用户自定义函数</a:t>
            </a:r>
            <a:endParaRPr lang="zh-CN" altLang="en-US" b="1" cap="all" dirty="0">
              <a:ln w="0"/>
              <a:solidFill>
                <a:srgbClr val="7030A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1120" y="4219200"/>
            <a:ext cx="116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n w="31550" cmpd="sng">
                  <a:solidFill>
                    <a:srgbClr val="FF3737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DIY</a:t>
            </a:r>
            <a:endParaRPr lang="zh-CN" altLang="en-US" sz="3600" b="1" dirty="0">
              <a:ln w="31550" cmpd="sng">
                <a:solidFill>
                  <a:srgbClr val="FF3737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13" name="图片 12" descr="按扭-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071552"/>
            <a:ext cx="357190" cy="357190"/>
          </a:xfrm>
          <a:prstGeom prst="rect">
            <a:avLst/>
          </a:prstGeom>
        </p:spPr>
      </p:pic>
      <p:pic>
        <p:nvPicPr>
          <p:cNvPr id="14" name="图片 13" descr="按扭-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2071684"/>
            <a:ext cx="357190" cy="357190"/>
          </a:xfrm>
          <a:prstGeom prst="rect">
            <a:avLst/>
          </a:prstGeom>
        </p:spPr>
      </p:pic>
      <p:pic>
        <p:nvPicPr>
          <p:cNvPr id="15" name="图片 14" descr="按扭-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3786196"/>
            <a:ext cx="357190" cy="35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35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1071552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函数一般形式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0232" y="1785932"/>
            <a:ext cx="5429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类型标识符    函数名 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（</a:t>
            </a:r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形式参数列表</a:t>
            </a:r>
            <a:r>
              <a:rPr lang="zh-CN" alt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）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en-US" altLang="zh-CN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{</a:t>
            </a:r>
          </a:p>
          <a:p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	</a:t>
            </a:r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语句（怎么做）；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en-US" altLang="zh-CN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}</a:t>
            </a:r>
            <a:endParaRPr lang="zh-CN" alt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图片 5" descr="按扭-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071520"/>
            <a:ext cx="357190" cy="357190"/>
          </a:xfrm>
          <a:prstGeom prst="rect">
            <a:avLst/>
          </a:prstGeom>
        </p:spPr>
      </p:pic>
      <p:pic>
        <p:nvPicPr>
          <p:cNvPr id="7" name="图片 6" descr="按扭-2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3391168"/>
            <a:ext cx="1000132" cy="7352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7356" y="3571882"/>
            <a:ext cx="6429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类型说明符：用来标识函数的返回值类型。</a:t>
            </a:r>
            <a:r>
              <a:rPr lang="en-US" altLang="zh-CN" sz="1600" b="1" dirty="0" err="1" smtClean="0"/>
              <a:t>Eg</a:t>
            </a:r>
            <a:r>
              <a:rPr lang="en-US" altLang="zh-CN" sz="1600" b="1" dirty="0" smtClean="0"/>
              <a:t>: int ,double …</a:t>
            </a:r>
            <a:endParaRPr lang="zh-CN" alt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57356" y="4071948"/>
            <a:ext cx="3643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函数名：“见名知意，常用取简”</a:t>
            </a:r>
            <a:endParaRPr lang="zh-CN" alt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57356" y="4572014"/>
            <a:ext cx="664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形参列表：各种类型变量组成的列表，各个参数用逗号间隔。</a:t>
            </a:r>
            <a:endParaRPr lang="zh-CN" altLang="en-US" sz="1600" b="1" dirty="0"/>
          </a:p>
        </p:txBody>
      </p:sp>
      <p:sp>
        <p:nvSpPr>
          <p:cNvPr id="11" name="左大括号 10"/>
          <p:cNvSpPr/>
          <p:nvPr/>
        </p:nvSpPr>
        <p:spPr>
          <a:xfrm>
            <a:off x="1571604" y="2357436"/>
            <a:ext cx="357190" cy="857256"/>
          </a:xfrm>
          <a:prstGeom prst="leftBrace">
            <a:avLst>
              <a:gd name="adj1" fmla="val 39363"/>
              <a:gd name="adj2" fmla="val 50000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1472" y="257175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函数体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3" name="图片 12" descr="按扭-4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6578" y="857238"/>
            <a:ext cx="535112" cy="3049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86644" y="785800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华文彩云" pitchFamily="2" charset="-122"/>
                <a:ea typeface="华文彩云" pitchFamily="2" charset="-122"/>
              </a:rPr>
              <a:t>函数的定义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华文彩云" pitchFamily="2" charset="-122"/>
              <a:ea typeface="华文彩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007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榨汁机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285866"/>
            <a:ext cx="3901440" cy="311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12" y="1214428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榨汁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2330" y="1214428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（水果）</a:t>
            </a:r>
            <a:endParaRPr lang="zh-CN" alt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7818" y="1214428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zh-CN" altLang="en-US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果汁</a:t>
            </a:r>
            <a:endParaRPr lang="zh-CN" alt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9256" y="1785932"/>
            <a:ext cx="2500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{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72198" y="221456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将橙子打碎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72198" y="2714626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20</a:t>
            </a:r>
            <a:r>
              <a:rPr lang="zh-CN" altLang="en-US" b="1" dirty="0" smtClean="0"/>
              <a:t>分钟。。。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72198" y="3214692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返回一个杯果汁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10548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8009" y="1925421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 函数的定义与声明</a:t>
            </a:r>
          </a:p>
        </p:txBody>
      </p:sp>
    </p:spTree>
    <p:extLst>
      <p:ext uri="{BB962C8B-B14F-4D97-AF65-F5344CB8AC3E}">
        <p14:creationId xmlns:p14="http://schemas.microsoft.com/office/powerpoint/2010/main" xmlns="" val="167174686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3276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 smtClean="0">
                <a:latin typeface="+mj-lt"/>
                <a:ea typeface="+mj-ea"/>
                <a:cs typeface="+mj-cs"/>
              </a:rPr>
              <a:t>函数定义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37836" y="1685925"/>
            <a:ext cx="6101164" cy="1862330"/>
            <a:chOff x="1137836" y="1685925"/>
            <a:chExt cx="6101164" cy="1862330"/>
          </a:xfrm>
        </p:grpSpPr>
        <p:grpSp>
          <p:nvGrpSpPr>
            <p:cNvPr id="6" name="组合 7"/>
            <p:cNvGrpSpPr/>
            <p:nvPr/>
          </p:nvGrpSpPr>
          <p:grpSpPr>
            <a:xfrm>
              <a:off x="1137836" y="1685925"/>
              <a:ext cx="1252730" cy="1862330"/>
              <a:chOff x="381000" y="1428750"/>
              <a:chExt cx="1252730" cy="1862330"/>
            </a:xfrm>
          </p:grpSpPr>
          <p:pic>
            <p:nvPicPr>
              <p:cNvPr id="7" name="图片 6" descr="按扭-17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1000" y="142875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49069" y="215688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仿宋" pitchFamily="49" charset="-122"/>
                    <a:ea typeface="仿宋" pitchFamily="49" charset="-122"/>
                  </a:rPr>
                  <a:t>语法</a:t>
                </a: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2667000" y="2016925"/>
              <a:ext cx="4572000" cy="1200329"/>
            </a:xfrm>
            <a:prstGeom prst="rect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>
              <a:spAutoFit/>
            </a:bodyPr>
            <a:lstStyle/>
            <a:p>
              <a:r>
                <a:rPr lang="zh-CN" altLang="zh-CN" dirty="0"/>
                <a:t>返回值类型</a:t>
              </a:r>
              <a:r>
                <a:rPr lang="en-US" altLang="zh-CN" dirty="0"/>
                <a:t>  </a:t>
              </a:r>
              <a:r>
                <a:rPr lang="zh-CN" altLang="zh-CN" dirty="0"/>
                <a:t>函数名</a:t>
              </a:r>
              <a:r>
                <a:rPr lang="en-US" altLang="zh-CN" dirty="0"/>
                <a:t>(</a:t>
              </a:r>
              <a:r>
                <a:rPr lang="zh-CN" altLang="zh-CN" dirty="0"/>
                <a:t>参数列表</a:t>
              </a:r>
              <a:r>
                <a:rPr lang="en-US" altLang="zh-CN" dirty="0"/>
                <a:t>) </a:t>
              </a:r>
              <a:endParaRPr lang="zh-CN" altLang="zh-CN" dirty="0"/>
            </a:p>
            <a:p>
              <a:r>
                <a:rPr lang="en-US" altLang="zh-CN" dirty="0"/>
                <a:t>{</a:t>
              </a:r>
              <a:endParaRPr lang="zh-CN" altLang="zh-CN" dirty="0"/>
            </a:p>
            <a:p>
              <a:r>
                <a:rPr lang="en-US" altLang="zh-CN" dirty="0"/>
                <a:t>	</a:t>
              </a:r>
              <a:r>
                <a:rPr lang="zh-CN" altLang="zh-CN" dirty="0"/>
                <a:t>函数体</a:t>
              </a:r>
              <a:r>
                <a:rPr lang="en-US" altLang="zh-CN" dirty="0"/>
                <a:t>(</a:t>
              </a:r>
              <a:r>
                <a:rPr lang="zh-CN" altLang="zh-CN" dirty="0"/>
                <a:t>函数实现特定功能的过程</a:t>
              </a:r>
              <a:r>
                <a:rPr lang="en-US" altLang="zh-CN" dirty="0"/>
                <a:t>);</a:t>
              </a:r>
              <a:endParaRPr lang="zh-CN" altLang="zh-CN" dirty="0"/>
            </a:p>
            <a:p>
              <a:r>
                <a:rPr lang="en-US" altLang="zh-CN" dirty="0"/>
                <a:t>} </a:t>
              </a:r>
              <a:endParaRPr lang="zh-CN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391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3276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latin typeface="+mj-lt"/>
                <a:ea typeface="+mj-ea"/>
                <a:cs typeface="+mj-cs"/>
              </a:rPr>
              <a:t>无参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函数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37836" y="1482893"/>
            <a:ext cx="6101164" cy="1862330"/>
            <a:chOff x="1137836" y="1685925"/>
            <a:chExt cx="6101164" cy="1862330"/>
          </a:xfrm>
        </p:grpSpPr>
        <p:grpSp>
          <p:nvGrpSpPr>
            <p:cNvPr id="5" name="组合 7"/>
            <p:cNvGrpSpPr/>
            <p:nvPr/>
          </p:nvGrpSpPr>
          <p:grpSpPr>
            <a:xfrm>
              <a:off x="1137836" y="1685925"/>
              <a:ext cx="1252730" cy="1862330"/>
              <a:chOff x="381000" y="1428750"/>
              <a:chExt cx="1252730" cy="1862330"/>
            </a:xfrm>
          </p:grpSpPr>
          <p:pic>
            <p:nvPicPr>
              <p:cNvPr id="7" name="图片 6" descr="按扭-17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1000" y="142875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49069" y="215688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仿宋" pitchFamily="49" charset="-122"/>
                    <a:ea typeface="仿宋" pitchFamily="49" charset="-122"/>
                  </a:rPr>
                  <a:t>语法</a:t>
                </a: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667000" y="2016925"/>
              <a:ext cx="4572000" cy="1200329"/>
            </a:xfrm>
            <a:prstGeom prst="rect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>
              <a:spAutoFit/>
            </a:bodyPr>
            <a:lstStyle/>
            <a:p>
              <a:r>
                <a:rPr lang="zh-CN" altLang="zh-CN" dirty="0"/>
                <a:t>返回值类型 函数名</a:t>
              </a:r>
              <a:r>
                <a:rPr lang="en-US" altLang="zh-CN" dirty="0"/>
                <a:t>()</a:t>
              </a:r>
              <a:endParaRPr lang="zh-CN" altLang="zh-CN" dirty="0"/>
            </a:p>
            <a:p>
              <a:r>
                <a:rPr lang="en-US" altLang="zh-CN" dirty="0"/>
                <a:t>{</a:t>
              </a:r>
              <a:endParaRPr lang="zh-CN" altLang="zh-CN" dirty="0"/>
            </a:p>
            <a:p>
              <a:r>
                <a:rPr lang="en-US" altLang="zh-CN" dirty="0"/>
                <a:t>    </a:t>
              </a:r>
              <a:r>
                <a:rPr lang="zh-CN" altLang="zh-CN" dirty="0"/>
                <a:t>函数体</a:t>
              </a:r>
            </a:p>
            <a:p>
              <a:r>
                <a:rPr lang="en-US" altLang="zh-CN" dirty="0" smtClean="0"/>
                <a:t>}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54624" y="3355651"/>
            <a:ext cx="5682063" cy="1200329"/>
            <a:chOff x="1676400" y="3675787"/>
            <a:chExt cx="6372414" cy="1200329"/>
          </a:xfrm>
        </p:grpSpPr>
        <p:sp>
          <p:nvSpPr>
            <p:cNvPr id="11" name="TextBox 10"/>
            <p:cNvSpPr txBox="1"/>
            <p:nvPr/>
          </p:nvSpPr>
          <p:spPr>
            <a:xfrm>
              <a:off x="2750094" y="3675787"/>
              <a:ext cx="5298720" cy="12003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void</a:t>
              </a:r>
              <a:r>
                <a:rPr lang="en-US" altLang="zh-CN" dirty="0"/>
                <a:t> ShowTime()			</a:t>
              </a:r>
              <a:endParaRPr lang="en-US" altLang="zh-CN" dirty="0" smtClean="0"/>
            </a:p>
            <a:p>
              <a:r>
                <a:rPr lang="en-US" altLang="zh-CN" dirty="0" smtClean="0"/>
                <a:t> {</a:t>
              </a:r>
              <a:endParaRPr lang="zh-CN" altLang="zh-CN" dirty="0"/>
            </a:p>
            <a:p>
              <a:r>
                <a:rPr lang="en-US" altLang="zh-CN" dirty="0"/>
                <a:t>    </a:t>
              </a:r>
              <a:r>
                <a:rPr lang="en-US" altLang="zh-CN" dirty="0" err="1"/>
                <a:t>printf</a:t>
              </a:r>
              <a:r>
                <a:rPr lang="en-US" altLang="zh-CN" dirty="0"/>
                <a:t>("It's time to show yourself</a:t>
              </a:r>
              <a:r>
                <a:rPr lang="en-US" altLang="zh-CN" dirty="0" smtClean="0"/>
                <a:t>!");</a:t>
              </a:r>
            </a:p>
            <a:p>
              <a:r>
                <a:rPr lang="en-US" altLang="zh-CN" dirty="0" smtClean="0"/>
                <a:t>} </a:t>
              </a:r>
              <a:endParaRPr lang="zh-CN" altLang="zh-CN" dirty="0"/>
            </a:p>
          </p:txBody>
        </p:sp>
        <p:grpSp>
          <p:nvGrpSpPr>
            <p:cNvPr id="12" name="组合 27"/>
            <p:cNvGrpSpPr/>
            <p:nvPr/>
          </p:nvGrpSpPr>
          <p:grpSpPr>
            <a:xfrm>
              <a:off x="1676400" y="3790950"/>
              <a:ext cx="762000" cy="762000"/>
              <a:chOff x="1752600" y="3790950"/>
              <a:chExt cx="762000" cy="762000"/>
            </a:xfrm>
          </p:grpSpPr>
          <p:pic>
            <p:nvPicPr>
              <p:cNvPr id="13" name="图片 12" descr="按扭-37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2600" y="3790950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24285" y="3929164"/>
                <a:ext cx="461665" cy="54758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示例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18440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3276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noProof="0" dirty="0">
                <a:latin typeface="+mj-lt"/>
                <a:ea typeface="+mj-ea"/>
                <a:cs typeface="+mj-cs"/>
              </a:rPr>
              <a:t>空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函数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37836" y="1482893"/>
            <a:ext cx="6101164" cy="1862330"/>
            <a:chOff x="1137836" y="1685925"/>
            <a:chExt cx="6101164" cy="1862330"/>
          </a:xfrm>
        </p:grpSpPr>
        <p:grpSp>
          <p:nvGrpSpPr>
            <p:cNvPr id="5" name="组合 7"/>
            <p:cNvGrpSpPr/>
            <p:nvPr/>
          </p:nvGrpSpPr>
          <p:grpSpPr>
            <a:xfrm>
              <a:off x="1137836" y="1685925"/>
              <a:ext cx="1252730" cy="1862330"/>
              <a:chOff x="381000" y="1428750"/>
              <a:chExt cx="1252730" cy="1862330"/>
            </a:xfrm>
          </p:grpSpPr>
          <p:pic>
            <p:nvPicPr>
              <p:cNvPr id="7" name="图片 6" descr="按扭-17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1000" y="142875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49069" y="215688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仿宋" pitchFamily="49" charset="-122"/>
                    <a:ea typeface="仿宋" pitchFamily="49" charset="-122"/>
                  </a:rPr>
                  <a:t>语法</a:t>
                </a: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667000" y="2016925"/>
              <a:ext cx="4572000" cy="1200329"/>
            </a:xfrm>
            <a:prstGeom prst="rect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>
              <a:spAutoFit/>
            </a:bodyPr>
            <a:lstStyle/>
            <a:p>
              <a:r>
                <a:rPr lang="zh-CN" altLang="zh-CN" dirty="0"/>
                <a:t>返回值类型 函数名</a:t>
              </a:r>
              <a:r>
                <a:rPr lang="en-US" altLang="zh-CN" dirty="0"/>
                <a:t>()</a:t>
              </a:r>
              <a:endParaRPr lang="zh-CN" altLang="zh-CN" dirty="0"/>
            </a:p>
            <a:p>
              <a:r>
                <a:rPr lang="en-US" altLang="zh-CN" dirty="0"/>
                <a:t>{</a:t>
              </a:r>
              <a:endParaRPr lang="zh-CN" altLang="zh-CN" dirty="0"/>
            </a:p>
            <a:p>
              <a:r>
                <a:rPr lang="en-US" altLang="zh-CN" dirty="0"/>
                <a:t>    </a:t>
              </a:r>
              <a:r>
                <a:rPr lang="en-US" altLang="zh-CN" dirty="0" smtClean="0"/>
                <a:t> </a:t>
              </a:r>
              <a:endParaRPr lang="zh-CN" altLang="zh-CN" dirty="0"/>
            </a:p>
            <a:p>
              <a:r>
                <a:rPr lang="en-US" altLang="zh-CN" dirty="0" smtClean="0"/>
                <a:t>}</a:t>
              </a:r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654624" y="3355651"/>
            <a:ext cx="5682063" cy="1200329"/>
            <a:chOff x="1676400" y="3675787"/>
            <a:chExt cx="6372414" cy="1200329"/>
          </a:xfrm>
        </p:grpSpPr>
        <p:sp>
          <p:nvSpPr>
            <p:cNvPr id="10" name="TextBox 9"/>
            <p:cNvSpPr txBox="1"/>
            <p:nvPr/>
          </p:nvSpPr>
          <p:spPr>
            <a:xfrm>
              <a:off x="2750094" y="3675787"/>
              <a:ext cx="5298720" cy="12003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void</a:t>
              </a:r>
              <a:r>
                <a:rPr lang="en-US" altLang="zh-CN" dirty="0"/>
                <a:t> ShowTime()			</a:t>
              </a:r>
              <a:endParaRPr lang="en-US" altLang="zh-CN" dirty="0" smtClean="0"/>
            </a:p>
            <a:p>
              <a:r>
                <a:rPr lang="en-US" altLang="zh-CN" dirty="0" smtClean="0"/>
                <a:t> {</a:t>
              </a:r>
              <a:endParaRPr lang="zh-CN" altLang="zh-CN" dirty="0"/>
            </a:p>
            <a:p>
              <a:r>
                <a:rPr lang="en-US" altLang="zh-CN" dirty="0"/>
                <a:t>  </a:t>
              </a:r>
              <a:endParaRPr lang="en-US" altLang="zh-CN" dirty="0" smtClean="0"/>
            </a:p>
            <a:p>
              <a:r>
                <a:rPr lang="en-US" altLang="zh-CN" dirty="0" smtClean="0"/>
                <a:t>} </a:t>
              </a:r>
              <a:endParaRPr lang="zh-CN" altLang="zh-CN" dirty="0"/>
            </a:p>
          </p:txBody>
        </p:sp>
        <p:grpSp>
          <p:nvGrpSpPr>
            <p:cNvPr id="11" name="组合 27"/>
            <p:cNvGrpSpPr/>
            <p:nvPr/>
          </p:nvGrpSpPr>
          <p:grpSpPr>
            <a:xfrm>
              <a:off x="1676400" y="3790950"/>
              <a:ext cx="762000" cy="762000"/>
              <a:chOff x="1752600" y="3790950"/>
              <a:chExt cx="762000" cy="762000"/>
            </a:xfrm>
          </p:grpSpPr>
          <p:pic>
            <p:nvPicPr>
              <p:cNvPr id="12" name="图片 11" descr="按扭-37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52600" y="3790950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924285" y="3929164"/>
                <a:ext cx="461665" cy="54758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示例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05973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3276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 smtClean="0">
                <a:latin typeface="+mj-lt"/>
                <a:ea typeface="+mj-ea"/>
                <a:cs typeface="+mj-cs"/>
              </a:rPr>
              <a:t>函数声明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3000" y="1833859"/>
            <a:ext cx="6101164" cy="1862330"/>
            <a:chOff x="1137836" y="1685925"/>
            <a:chExt cx="6101164" cy="1862330"/>
          </a:xfrm>
        </p:grpSpPr>
        <p:grpSp>
          <p:nvGrpSpPr>
            <p:cNvPr id="5" name="组合 7"/>
            <p:cNvGrpSpPr/>
            <p:nvPr/>
          </p:nvGrpSpPr>
          <p:grpSpPr>
            <a:xfrm>
              <a:off x="1137836" y="1685925"/>
              <a:ext cx="1252730" cy="1862330"/>
              <a:chOff x="381000" y="1428750"/>
              <a:chExt cx="1252730" cy="1862330"/>
            </a:xfrm>
          </p:grpSpPr>
          <p:pic>
            <p:nvPicPr>
              <p:cNvPr id="7" name="图片 6" descr="按扭-17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1000" y="142875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49069" y="215688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仿宋" pitchFamily="49" charset="-122"/>
                    <a:ea typeface="仿宋" pitchFamily="49" charset="-122"/>
                  </a:rPr>
                  <a:t>语法</a:t>
                </a: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667000" y="2414058"/>
              <a:ext cx="4572000" cy="369332"/>
            </a:xfrm>
            <a:prstGeom prst="rect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>
              <a:spAutoFit/>
            </a:bodyPr>
            <a:lstStyle/>
            <a:p>
              <a:r>
                <a:rPr lang="zh-CN" altLang="zh-CN" dirty="0"/>
                <a:t>返回值类型</a:t>
              </a:r>
              <a:r>
                <a:rPr lang="en-US" altLang="zh-CN" dirty="0"/>
                <a:t>  </a:t>
              </a:r>
              <a:r>
                <a:rPr lang="zh-CN" altLang="zh-CN" dirty="0"/>
                <a:t>函数名</a:t>
              </a:r>
              <a:r>
                <a:rPr lang="en-US" altLang="zh-CN" dirty="0"/>
                <a:t>(</a:t>
              </a:r>
              <a:r>
                <a:rPr lang="zh-CN" altLang="zh-CN" dirty="0"/>
                <a:t>参数列表</a:t>
              </a:r>
              <a:r>
                <a:rPr lang="en-US" altLang="zh-CN" dirty="0"/>
                <a:t>); </a:t>
              </a:r>
              <a:endParaRPr lang="zh-CN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03550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5397" y="1925421"/>
            <a:ext cx="2964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无返回值函数</a:t>
            </a:r>
          </a:p>
        </p:txBody>
      </p:sp>
    </p:spTree>
    <p:extLst>
      <p:ext uri="{BB962C8B-B14F-4D97-AF65-F5344CB8AC3E}">
        <p14:creationId xmlns:p14="http://schemas.microsoft.com/office/powerpoint/2010/main" xmlns="" val="295213214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大标题-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17655"/>
            <a:ext cx="9144000" cy="17081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2190750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</a:rPr>
              <a:t>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1019175" y="618331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latin typeface="+mj-lt"/>
                <a:ea typeface="+mj-ea"/>
                <a:cs typeface="+mj-cs"/>
              </a:rPr>
              <a:t>无返回值函数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42398" y="2468276"/>
            <a:ext cx="4133850" cy="954107"/>
          </a:xfrm>
          <a:prstGeom prst="rect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srgbClr val="0000FF"/>
                </a:solidFill>
              </a:rPr>
              <a:t>void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ShowNumber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iNumber</a:t>
            </a:r>
            <a:r>
              <a:rPr lang="en-US" altLang="zh-CN" sz="1400" dirty="0"/>
              <a:t>)		</a:t>
            </a:r>
            <a:endParaRPr lang="zh-CN" altLang="zh-CN" sz="1400" dirty="0"/>
          </a:p>
          <a:p>
            <a:pPr lvl="0"/>
            <a:r>
              <a:rPr lang="en-US" altLang="zh-CN" sz="1400" dirty="0"/>
              <a:t>{			</a:t>
            </a:r>
            <a:endParaRPr lang="zh-CN" altLang="zh-CN" sz="1400" dirty="0"/>
          </a:p>
          <a:p>
            <a:pPr lvl="0"/>
            <a:r>
              <a:rPr lang="en-US" altLang="zh-CN" sz="1400" dirty="0"/>
              <a:t> </a:t>
            </a:r>
            <a:r>
              <a:rPr lang="en-US" altLang="zh-CN" sz="1400" dirty="0" smtClean="0"/>
              <a:t>   </a:t>
            </a:r>
            <a:r>
              <a:rPr lang="en-US" altLang="zh-CN" sz="1400" dirty="0" err="1" smtClean="0"/>
              <a:t>printf</a:t>
            </a:r>
            <a:r>
              <a:rPr lang="en-US" altLang="zh-CN" sz="1400" dirty="0" smtClean="0"/>
              <a:t>("d\n</a:t>
            </a:r>
            <a:r>
              <a:rPr lang="en-US" altLang="zh-CN" sz="1400" dirty="0"/>
              <a:t>",</a:t>
            </a:r>
            <a:r>
              <a:rPr lang="en-US" altLang="zh-CN" sz="1400" dirty="0" err="1"/>
              <a:t>iNumber</a:t>
            </a:r>
            <a:r>
              <a:rPr lang="en-US" altLang="zh-CN" sz="1400" dirty="0" smtClean="0"/>
              <a:t>);</a:t>
            </a:r>
          </a:p>
          <a:p>
            <a:pPr lvl="0"/>
            <a:r>
              <a:rPr lang="en-US" altLang="zh-CN" sz="1400" dirty="0" smtClean="0"/>
              <a:t>}</a:t>
            </a:r>
            <a:endParaRPr lang="zh-CN" altLang="zh-CN" sz="1400" dirty="0"/>
          </a:p>
        </p:txBody>
      </p:sp>
      <p:sp>
        <p:nvSpPr>
          <p:cNvPr id="5" name="椭圆 4"/>
          <p:cNvSpPr/>
          <p:nvPr/>
        </p:nvSpPr>
        <p:spPr>
          <a:xfrm>
            <a:off x="2390023" y="2439701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2618623" y="2042969"/>
            <a:ext cx="1973179" cy="367363"/>
          </a:xfrm>
          <a:custGeom>
            <a:avLst/>
            <a:gdLst>
              <a:gd name="connsiteX0" fmla="*/ 0 w 1973179"/>
              <a:gd name="connsiteY0" fmla="*/ 367363 h 367363"/>
              <a:gd name="connsiteX1" fmla="*/ 1010652 w 1973179"/>
              <a:gd name="connsiteY1" fmla="*/ 11229 h 367363"/>
              <a:gd name="connsiteX2" fmla="*/ 1973179 w 1973179"/>
              <a:gd name="connsiteY2" fmla="*/ 299987 h 36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179" h="367363">
                <a:moveTo>
                  <a:pt x="0" y="367363"/>
                </a:moveTo>
                <a:cubicBezTo>
                  <a:pt x="340894" y="194910"/>
                  <a:pt x="681789" y="22458"/>
                  <a:pt x="1010652" y="11229"/>
                </a:cubicBezTo>
                <a:cubicBezTo>
                  <a:pt x="1339515" y="0"/>
                  <a:pt x="1656347" y="149993"/>
                  <a:pt x="1973179" y="299987"/>
                </a:cubicBezTo>
              </a:path>
            </a:pathLst>
          </a:custGeom>
          <a:ln w="254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91802" y="2125376"/>
            <a:ext cx="2209800" cy="381000"/>
          </a:xfrm>
          <a:prstGeom prst="rect">
            <a:avLst/>
          </a:prstGeom>
          <a:gradFill flip="none" rotWithShape="1">
            <a:gsLst>
              <a:gs pos="0">
                <a:srgbClr val="EF6011">
                  <a:tint val="66000"/>
                  <a:satMod val="160000"/>
                </a:srgbClr>
              </a:gs>
              <a:gs pos="50000">
                <a:srgbClr val="EF6011">
                  <a:tint val="44500"/>
                  <a:satMod val="160000"/>
                </a:srgbClr>
              </a:gs>
              <a:gs pos="100000">
                <a:srgbClr val="EF601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EF60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常常有这个字样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959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7031" y="1925421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返回值函数</a:t>
            </a:r>
          </a:p>
        </p:txBody>
      </p:sp>
    </p:spTree>
    <p:extLst>
      <p:ext uri="{BB962C8B-B14F-4D97-AF65-F5344CB8AC3E}">
        <p14:creationId xmlns:p14="http://schemas.microsoft.com/office/powerpoint/2010/main" xmlns="" val="191157832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038225"/>
            <a:ext cx="17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n w="9000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return</a:t>
            </a:r>
            <a:endParaRPr lang="zh-CN" altLang="en-US" sz="2400" b="1" dirty="0">
              <a:ln w="9000" cmpd="sng"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6625" y="1733550"/>
            <a:ext cx="27146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int Add (int x,int y)</a:t>
            </a:r>
          </a:p>
          <a:p>
            <a:r>
              <a:rPr lang="en-US" altLang="zh-CN" sz="2000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r>
              <a:rPr lang="en-US" altLang="zh-CN" sz="2000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    return </a:t>
            </a:r>
            <a:r>
              <a:rPr lang="zh-CN" altLang="en-US" sz="2000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（</a:t>
            </a:r>
            <a:r>
              <a:rPr lang="en-US" altLang="zh-CN" sz="2000" b="1" dirty="0" err="1" smtClean="0">
                <a:ln w="1905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x+y</a:t>
            </a:r>
            <a:r>
              <a:rPr lang="zh-CN" altLang="en-US" sz="2000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）</a:t>
            </a:r>
            <a:r>
              <a:rPr lang="en-US" altLang="zh-CN" sz="2000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endParaRPr lang="en-US" altLang="zh-CN" sz="2000" b="1" dirty="0" smtClean="0">
              <a:ln w="10541" cmpd="sng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2000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348" y="3786196"/>
            <a:ext cx="782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表达式类型必须与函数的返回值类型相同，或者是能够隐式转换成函数的返回值类型的类型。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60414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1600200" y="80010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kern="0" dirty="0" smtClean="0">
                <a:latin typeface="+mj-lt"/>
                <a:ea typeface="+mj-ea"/>
                <a:cs typeface="+mj-cs"/>
              </a:rPr>
              <a:t>有返回值函数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2870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685800" y="1809750"/>
            <a:ext cx="7848600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zh-CN" altLang="en-US" dirty="0" smtClean="0">
                <a:solidFill>
                  <a:srgbClr val="0000FF"/>
                </a:solidFill>
              </a:rPr>
              <a:t>返回值类型</a:t>
            </a:r>
            <a:r>
              <a:rPr lang="en-US" dirty="0" smtClean="0">
                <a:solidFill>
                  <a:srgbClr val="0000FF"/>
                </a:solidFill>
              </a:rPr>
              <a:t>] </a:t>
            </a:r>
            <a:r>
              <a:rPr lang="zh-CN" altLang="en-US" dirty="0" smtClean="0"/>
              <a:t>函数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名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en-US" dirty="0" smtClean="0"/>
              <a:t>( </a:t>
            </a:r>
            <a:r>
              <a:rPr lang="zh-CN" altLang="en-US" dirty="0" smtClean="0"/>
              <a:t>参数列表</a:t>
            </a:r>
            <a:r>
              <a:rPr lang="en-US" dirty="0" smtClean="0"/>
              <a:t>) 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{</a:t>
            </a:r>
            <a:endParaRPr lang="zh-CN" alt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	</a:t>
            </a:r>
            <a:r>
              <a:rPr lang="en-US" altLang="zh-CN" dirty="0" smtClean="0"/>
              <a:t> </a:t>
            </a:r>
            <a:r>
              <a:rPr lang="zh-CN" altLang="en-US" dirty="0" smtClean="0"/>
              <a:t>函数体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0000FF"/>
                </a:solidFill>
              </a:rPr>
              <a:t>return</a:t>
            </a:r>
            <a:r>
              <a:rPr lang="en-US" dirty="0" smtClean="0"/>
              <a:t> </a:t>
            </a:r>
            <a:r>
              <a:rPr lang="zh-CN" altLang="en-US" dirty="0" smtClean="0"/>
              <a:t>返回值</a:t>
            </a:r>
            <a:r>
              <a:rPr lang="en-US" dirty="0" smtClean="0"/>
              <a:t>;</a:t>
            </a:r>
            <a:endParaRPr lang="zh-CN" alt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26019978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914400" y="64770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zh-CN" altLang="en-US" sz="3200" kern="0" dirty="0">
                <a:latin typeface="+mj-lt"/>
                <a:ea typeface="+mj-ea"/>
                <a:cs typeface="+mj-cs"/>
              </a:rPr>
              <a:t>函数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的返回值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3"/>
          <p:cNvGrpSpPr/>
          <p:nvPr/>
        </p:nvGrpSpPr>
        <p:grpSpPr>
          <a:xfrm>
            <a:off x="1809750" y="3629672"/>
            <a:ext cx="4191000" cy="1220740"/>
            <a:chOff x="4509854" y="2952750"/>
            <a:chExt cx="4191000" cy="1220740"/>
          </a:xfrm>
        </p:grpSpPr>
        <p:sp>
          <p:nvSpPr>
            <p:cNvPr id="5" name="矩形 4"/>
            <p:cNvSpPr/>
            <p:nvPr/>
          </p:nvSpPr>
          <p:spPr>
            <a:xfrm>
              <a:off x="4509854" y="3096272"/>
              <a:ext cx="4191000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altLang="zh-CN" sz="1600" dirty="0" smtClean="0">
                <a:latin typeface="华文楷体" pitchFamily="2" charset="-122"/>
                <a:ea typeface="华文楷体" pitchFamily="2" charset="-122"/>
              </a:endParaRPr>
            </a:p>
            <a:p>
              <a:r>
                <a:rPr lang="en-US" altLang="zh-CN" sz="1600" dirty="0" smtClean="0">
                  <a:latin typeface="仿宋" pitchFamily="49" charset="-122"/>
                  <a:ea typeface="仿宋" pitchFamily="49" charset="-122"/>
                </a:rPr>
                <a:t>1.</a:t>
              </a:r>
              <a:r>
                <a:rPr lang="zh-CN" altLang="en-US" sz="1600" dirty="0" smtClean="0">
                  <a:latin typeface="仿宋" pitchFamily="49" charset="-122"/>
                  <a:ea typeface="仿宋" pitchFamily="49" charset="-122"/>
                </a:rPr>
                <a:t>如果有返回值，一定要使用</a:t>
              </a:r>
              <a:r>
                <a:rPr lang="en-US" altLang="zh-CN" sz="1600" dirty="0" smtClean="0">
                  <a:latin typeface="仿宋" pitchFamily="49" charset="-122"/>
                  <a:ea typeface="仿宋" pitchFamily="49" charset="-122"/>
                </a:rPr>
                <a:t>return</a:t>
              </a:r>
              <a:r>
                <a:rPr lang="zh-CN" altLang="en-US" sz="1600" dirty="0" smtClean="0">
                  <a:latin typeface="仿宋" pitchFamily="49" charset="-122"/>
                  <a:ea typeface="仿宋" pitchFamily="49" charset="-122"/>
                </a:rPr>
                <a:t>关键字返回相应类型的数据。</a:t>
              </a:r>
              <a:endParaRPr lang="en-US" altLang="zh-CN" sz="1600" dirty="0" smtClean="0">
                <a:latin typeface="仿宋" pitchFamily="49" charset="-122"/>
                <a:ea typeface="仿宋" pitchFamily="49" charset="-122"/>
              </a:endParaRPr>
            </a:p>
            <a:p>
              <a:r>
                <a:rPr lang="en-US" altLang="zh-CN" sz="1600" dirty="0" smtClean="0">
                  <a:latin typeface="仿宋" pitchFamily="49" charset="-122"/>
                  <a:ea typeface="仿宋" pitchFamily="49" charset="-122"/>
                </a:rPr>
                <a:t>2. return</a:t>
              </a:r>
              <a:r>
                <a:rPr lang="zh-CN" altLang="en-US" sz="1600" dirty="0" smtClean="0">
                  <a:latin typeface="仿宋" pitchFamily="49" charset="-122"/>
                  <a:ea typeface="仿宋" pitchFamily="49" charset="-122"/>
                </a:rPr>
                <a:t>会强制中断方法。</a:t>
              </a:r>
              <a:endParaRPr lang="zh-CN" altLang="en-US" sz="1600" dirty="0">
                <a:latin typeface="仿宋" pitchFamily="49" charset="-122"/>
                <a:ea typeface="仿宋" pitchFamily="49" charset="-122"/>
              </a:endParaRPr>
            </a:p>
          </p:txBody>
        </p:sp>
        <p:pic>
          <p:nvPicPr>
            <p:cNvPr id="6" name="图片 5" descr="书藉图标4_03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2952750"/>
              <a:ext cx="673523" cy="35242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914400" y="1809750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int</a:t>
            </a:r>
            <a:r>
              <a:rPr lang="en-US" altLang="zh-CN" dirty="0" smtClean="0"/>
              <a:t> sum() {</a:t>
            </a:r>
          </a:p>
          <a:p>
            <a:r>
              <a:rPr lang="en-US" altLang="zh-CN" dirty="0" smtClean="0"/>
              <a:t>  </a:t>
            </a:r>
            <a:r>
              <a:rPr lang="en-US" altLang="zh-CN" b="1" dirty="0" smtClean="0"/>
              <a:t>return</a:t>
            </a:r>
            <a:r>
              <a:rPr lang="en-US" altLang="zh-CN" dirty="0" smtClean="0"/>
              <a:t> 0;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28800" y="3004821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i="1" dirty="0" smtClean="0">
                <a:solidFill>
                  <a:srgbClr val="FF9933"/>
                </a:solidFill>
                <a:latin typeface="仿宋" pitchFamily="49" charset="-122"/>
                <a:ea typeface="仿宋" pitchFamily="49" charset="-122"/>
              </a:rPr>
              <a:t>凡是可以用来创建</a:t>
            </a:r>
            <a:r>
              <a:rPr lang="zh-CN" altLang="en-US" sz="1600" b="1" i="1" dirty="0">
                <a:solidFill>
                  <a:srgbClr val="FF9933"/>
                </a:solidFill>
                <a:latin typeface="仿宋" pitchFamily="49" charset="-122"/>
                <a:ea typeface="仿宋" pitchFamily="49" charset="-122"/>
              </a:rPr>
              <a:t>函数</a:t>
            </a:r>
            <a:r>
              <a:rPr lang="zh-CN" altLang="en-US" sz="1600" b="1" i="1" dirty="0" smtClean="0">
                <a:solidFill>
                  <a:srgbClr val="FF9933"/>
                </a:solidFill>
                <a:latin typeface="仿宋" pitchFamily="49" charset="-122"/>
                <a:ea typeface="仿宋" pitchFamily="49" charset="-122"/>
              </a:rPr>
              <a:t>的类型，都可以被返回</a:t>
            </a:r>
            <a:endParaRPr lang="zh-CN" altLang="en-US" sz="1600" b="1" i="1" dirty="0">
              <a:solidFill>
                <a:srgbClr val="FF9933"/>
              </a:solidFill>
              <a:latin typeface="仿宋" pitchFamily="49" charset="-122"/>
              <a:ea typeface="仿宋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14400" y="1442186"/>
            <a:ext cx="3513762" cy="672364"/>
            <a:chOff x="914400" y="1442186"/>
            <a:chExt cx="3513762" cy="672364"/>
          </a:xfrm>
        </p:grpSpPr>
        <p:sp>
          <p:nvSpPr>
            <p:cNvPr id="10" name="TextBox 9"/>
            <p:cNvSpPr txBox="1"/>
            <p:nvPr/>
          </p:nvSpPr>
          <p:spPr>
            <a:xfrm>
              <a:off x="2590800" y="1733550"/>
              <a:ext cx="1837362" cy="33855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600" dirty="0" smtClean="0"/>
                <a:t>方法返回一个</a:t>
              </a:r>
              <a:r>
                <a:rPr lang="en-US" altLang="zh-CN" sz="1600" dirty="0" smtClean="0"/>
                <a:t>int</a:t>
              </a:r>
              <a:r>
                <a:rPr lang="zh-CN" altLang="en-US" sz="1600" dirty="0" smtClean="0"/>
                <a:t>值</a:t>
              </a:r>
              <a:endParaRPr lang="zh-CN" altLang="en-US" sz="1600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14400" y="1442186"/>
              <a:ext cx="2252312" cy="672364"/>
              <a:chOff x="914400" y="1442186"/>
              <a:chExt cx="2252312" cy="672364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914400" y="1809750"/>
                <a:ext cx="457200" cy="3048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1193533" y="1442186"/>
                <a:ext cx="1973179" cy="367363"/>
              </a:xfrm>
              <a:custGeom>
                <a:avLst/>
                <a:gdLst>
                  <a:gd name="connsiteX0" fmla="*/ 0 w 1973179"/>
                  <a:gd name="connsiteY0" fmla="*/ 367363 h 367363"/>
                  <a:gd name="connsiteX1" fmla="*/ 1010652 w 1973179"/>
                  <a:gd name="connsiteY1" fmla="*/ 11229 h 367363"/>
                  <a:gd name="connsiteX2" fmla="*/ 1973179 w 1973179"/>
                  <a:gd name="connsiteY2" fmla="*/ 299987 h 36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3179" h="367363">
                    <a:moveTo>
                      <a:pt x="0" y="367363"/>
                    </a:moveTo>
                    <a:cubicBezTo>
                      <a:pt x="340894" y="194910"/>
                      <a:pt x="681789" y="22458"/>
                      <a:pt x="1010652" y="11229"/>
                    </a:cubicBezTo>
                    <a:cubicBezTo>
                      <a:pt x="1339515" y="0"/>
                      <a:pt x="1656347" y="149993"/>
                      <a:pt x="1973179" y="299987"/>
                    </a:cubicBezTo>
                  </a:path>
                </a:pathLst>
              </a:custGeom>
              <a:ln w="254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4876800" y="1809750"/>
            <a:ext cx="3962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876800" y="3333750"/>
            <a:ext cx="39624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5416068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8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1071552"/>
            <a:ext cx="232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cap="all" dirty="0" smtClean="0">
                <a:ln w="9000" cmpd="sng">
                  <a:solidFill>
                    <a:srgbClr val="0000FF"/>
                  </a:solidFill>
                  <a:prstDash val="solid"/>
                </a:ln>
                <a:solidFill>
                  <a:srgbClr val="EF601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Need To Know</a:t>
            </a:r>
            <a:endParaRPr lang="zh-CN" altLang="en-US" b="1" cap="all" dirty="0">
              <a:ln w="9000" cmpd="sng">
                <a:solidFill>
                  <a:srgbClr val="0000FF"/>
                </a:solidFill>
                <a:prstDash val="solid"/>
              </a:ln>
              <a:solidFill>
                <a:srgbClr val="EF6011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7" name="直接连接符 6"/>
          <p:cNvCxnSpPr/>
          <p:nvPr/>
        </p:nvCxnSpPr>
        <p:spPr>
          <a:xfrm rot="5400000">
            <a:off x="2821769" y="2821783"/>
            <a:ext cx="3643338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学生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8148" y="3571882"/>
            <a:ext cx="1181100" cy="1381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2910" y="1857370"/>
            <a:ext cx="3429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B0F0"/>
                </a:solidFill>
              </a:rPr>
              <a:t>1.</a:t>
            </a:r>
            <a:r>
              <a:rPr lang="zh-CN" altLang="en-US" sz="1600" b="1" dirty="0" smtClean="0">
                <a:solidFill>
                  <a:srgbClr val="00B0F0"/>
                </a:solidFill>
              </a:rPr>
              <a:t>函数返回值类型和函数定义中的类型应一致，如果不一致，以函数类型为准。</a:t>
            </a:r>
            <a:endParaRPr lang="zh-CN" altLang="en-US" sz="1600" b="1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4414" y="2786064"/>
            <a:ext cx="2519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int </a:t>
            </a:r>
            <a:r>
              <a:rPr lang="en-US" altLang="zh-CN" b="1" dirty="0" err="1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SetIndex</a:t>
            </a:r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 (int x)</a:t>
            </a:r>
          </a:p>
          <a:p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        return  5.2;</a:t>
            </a:r>
          </a:p>
          <a:p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2910" y="4071948"/>
            <a:ext cx="364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B0F0"/>
                </a:solidFill>
              </a:rPr>
              <a:t>类型不一致时，自动进行类型转换，如果是不可转换的类型，则程序报错。</a:t>
            </a:r>
            <a:endParaRPr lang="zh-CN" altLang="en-US" sz="1600" b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07789" y="1238231"/>
            <a:ext cx="3824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00B0F0"/>
                </a:solidFill>
              </a:rPr>
              <a:t>2.</a:t>
            </a:r>
            <a:r>
              <a:rPr lang="zh-CN" altLang="en-US" sz="1600" b="1" dirty="0" smtClean="0">
                <a:solidFill>
                  <a:srgbClr val="00B0F0"/>
                </a:solidFill>
              </a:rPr>
              <a:t>不返回函数值的函数，可以明确定义为“空类型”，标识符为“</a:t>
            </a:r>
            <a:r>
              <a:rPr lang="en-US" altLang="zh-CN" sz="1600" b="1" dirty="0" smtClean="0">
                <a:solidFill>
                  <a:srgbClr val="00B0F0"/>
                </a:solidFill>
              </a:rPr>
              <a:t>void</a:t>
            </a:r>
            <a:r>
              <a:rPr lang="zh-CN" altLang="en-US" sz="1600" b="1" dirty="0" smtClean="0">
                <a:solidFill>
                  <a:srgbClr val="00B0F0"/>
                </a:solidFill>
              </a:rPr>
              <a:t>”。</a:t>
            </a:r>
            <a:endParaRPr lang="zh-CN" altLang="en-US" sz="1600" b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6868" y="2528972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void </a:t>
            </a:r>
            <a:r>
              <a:rPr lang="en-US" altLang="zh-CN" b="1" dirty="0" err="1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ShowMessage</a:t>
            </a:r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 ()</a:t>
            </a:r>
          </a:p>
          <a:p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      </a:t>
            </a:r>
            <a:r>
              <a:rPr lang="en-US" altLang="zh-CN" b="1" dirty="0" err="1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(“</a:t>
            </a:r>
            <a:r>
              <a:rPr lang="zh-CN" altLang="en-US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明日科技</a:t>
            </a:r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\n”);</a:t>
            </a:r>
          </a:p>
          <a:p>
            <a:r>
              <a:rPr lang="en-US" altLang="zh-CN" b="1" dirty="0" smtClean="0">
                <a:ln w="10541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6286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4545" y="1925421"/>
            <a:ext cx="2165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 函数参数</a:t>
            </a:r>
          </a:p>
        </p:txBody>
      </p:sp>
    </p:spTree>
    <p:extLst>
      <p:ext uri="{BB962C8B-B14F-4D97-AF65-F5344CB8AC3E}">
        <p14:creationId xmlns:p14="http://schemas.microsoft.com/office/powerpoint/2010/main" xmlns="" val="402023662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914400" y="64770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zh-CN" altLang="en-US" sz="3200" kern="0" dirty="0">
                <a:latin typeface="+mj-lt"/>
                <a:ea typeface="+mj-ea"/>
                <a:cs typeface="+mj-cs"/>
              </a:rPr>
              <a:t>函数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的参数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1657350"/>
            <a:ext cx="3025187" cy="21698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 smtClean="0"/>
              <a:t>int</a:t>
            </a:r>
            <a:r>
              <a:rPr lang="en-US" dirty="0" smtClean="0"/>
              <a:t>  add(</a:t>
            </a:r>
            <a:r>
              <a:rPr lang="en-US" b="1" dirty="0" smtClean="0"/>
              <a:t>int</a:t>
            </a:r>
            <a:r>
              <a:rPr lang="en-US" dirty="0" smtClean="0"/>
              <a:t> x, </a:t>
            </a:r>
            <a:r>
              <a:rPr lang="en-US" b="1" dirty="0" smtClean="0"/>
              <a:t>int</a:t>
            </a:r>
            <a:r>
              <a:rPr lang="en-US" dirty="0" smtClean="0"/>
              <a:t> y)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{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  x = x + y;  </a:t>
            </a:r>
            <a:r>
              <a:rPr lang="en-US" dirty="0" smtClean="0">
                <a:solidFill>
                  <a:srgbClr val="00B050"/>
                </a:solidFill>
              </a:rPr>
              <a:t>//</a:t>
            </a:r>
            <a:r>
              <a:rPr lang="zh-CN" altLang="en-US" dirty="0" smtClean="0">
                <a:solidFill>
                  <a:srgbClr val="00B050"/>
                </a:solidFill>
              </a:rPr>
              <a:t>对</a:t>
            </a:r>
            <a:r>
              <a:rPr lang="en-US" dirty="0" smtClean="0">
                <a:solidFill>
                  <a:srgbClr val="00B050"/>
                </a:solidFill>
              </a:rPr>
              <a:t>x</a:t>
            </a:r>
            <a:r>
              <a:rPr lang="zh-CN" altLang="en-US" dirty="0" smtClean="0">
                <a:solidFill>
                  <a:srgbClr val="00B050"/>
                </a:solidFill>
              </a:rPr>
              <a:t>进行加</a:t>
            </a:r>
            <a:r>
              <a:rPr lang="en-US" dirty="0" smtClean="0">
                <a:solidFill>
                  <a:srgbClr val="00B050"/>
                </a:solidFill>
              </a:rPr>
              <a:t>y</a:t>
            </a:r>
            <a:r>
              <a:rPr lang="zh-CN" altLang="en-US" dirty="0" smtClean="0">
                <a:solidFill>
                  <a:srgbClr val="00B050"/>
                </a:solidFill>
              </a:rPr>
              <a:t>操作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  </a:t>
            </a:r>
            <a:r>
              <a:rPr lang="en-US" b="1" dirty="0" smtClean="0"/>
              <a:t>return</a:t>
            </a:r>
            <a:r>
              <a:rPr lang="en-US" dirty="0" smtClean="0"/>
              <a:t> x;  </a:t>
            </a:r>
            <a:r>
              <a:rPr lang="en-US" dirty="0" smtClean="0">
                <a:solidFill>
                  <a:srgbClr val="00B050"/>
                </a:solidFill>
              </a:rPr>
              <a:t>//</a:t>
            </a:r>
            <a:r>
              <a:rPr lang="zh-CN" altLang="en-US" dirty="0" smtClean="0">
                <a:solidFill>
                  <a:srgbClr val="00B050"/>
                </a:solidFill>
              </a:rPr>
              <a:t>返回</a:t>
            </a:r>
            <a:r>
              <a:rPr lang="en-US" dirty="0" smtClean="0">
                <a:solidFill>
                  <a:srgbClr val="00B050"/>
                </a:solidFill>
              </a:rPr>
              <a:t>x</a:t>
            </a:r>
            <a:endParaRPr lang="zh-CN" altLang="en-US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/>
              <a:t>}</a:t>
            </a:r>
            <a:endParaRPr lang="zh-CN" altLang="en-US" dirty="0" smtClean="0"/>
          </a:p>
        </p:txBody>
      </p:sp>
      <p:grpSp>
        <p:nvGrpSpPr>
          <p:cNvPr id="12" name="组合 11"/>
          <p:cNvGrpSpPr/>
          <p:nvPr/>
        </p:nvGrpSpPr>
        <p:grpSpPr>
          <a:xfrm>
            <a:off x="1540129" y="1342925"/>
            <a:ext cx="1871985" cy="781250"/>
            <a:chOff x="2209800" y="1333300"/>
            <a:chExt cx="1871985" cy="781250"/>
          </a:xfrm>
        </p:grpSpPr>
        <p:sp>
          <p:nvSpPr>
            <p:cNvPr id="8" name="圆角矩形 7"/>
            <p:cNvSpPr/>
            <p:nvPr/>
          </p:nvSpPr>
          <p:spPr>
            <a:xfrm>
              <a:off x="2209800" y="1733550"/>
              <a:ext cx="956912" cy="3810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86750" y="1333300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参数</a:t>
              </a:r>
              <a:endParaRPr lang="zh-CN" altLang="en-US" sz="16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21053807">
              <a:off x="3095172" y="1542385"/>
              <a:ext cx="481263" cy="101066"/>
            </a:xfrm>
            <a:custGeom>
              <a:avLst/>
              <a:gdLst>
                <a:gd name="connsiteX0" fmla="*/ 481263 w 481263"/>
                <a:gd name="connsiteY0" fmla="*/ 14438 h 101066"/>
                <a:gd name="connsiteX1" fmla="*/ 336884 w 481263"/>
                <a:gd name="connsiteY1" fmla="*/ 14438 h 101066"/>
                <a:gd name="connsiteX2" fmla="*/ 0 w 481263"/>
                <a:gd name="connsiteY2" fmla="*/ 101066 h 1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1263" h="101066">
                  <a:moveTo>
                    <a:pt x="481263" y="14438"/>
                  </a:moveTo>
                  <a:cubicBezTo>
                    <a:pt x="449179" y="7219"/>
                    <a:pt x="417095" y="0"/>
                    <a:pt x="336884" y="14438"/>
                  </a:cubicBezTo>
                  <a:cubicBezTo>
                    <a:pt x="256674" y="28876"/>
                    <a:pt x="128337" y="64971"/>
                    <a:pt x="0" y="101066"/>
                  </a:cubicBezTo>
                </a:path>
              </a:pathLst>
            </a:cu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038600" y="895350"/>
            <a:ext cx="4953000" cy="3048000"/>
            <a:chOff x="4038600" y="895350"/>
            <a:chExt cx="4953000" cy="3048000"/>
          </a:xfrm>
        </p:grpSpPr>
        <p:graphicFrame>
          <p:nvGraphicFramePr>
            <p:cNvPr id="13" name="图示 12"/>
            <p:cNvGraphicFramePr/>
            <p:nvPr>
              <p:extLst>
                <p:ext uri="{D42A27DB-BD31-4B8C-83A1-F6EECF244321}">
                  <p14:modId xmlns:p14="http://schemas.microsoft.com/office/powerpoint/2010/main" xmlns="" val="1379419802"/>
                </p:ext>
              </p:extLst>
            </p:nvPr>
          </p:nvGraphicFramePr>
          <p:xfrm>
            <a:off x="4038600" y="895350"/>
            <a:ext cx="4953000" cy="3048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4790975" y="2077819"/>
              <a:ext cx="9541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1"/>
                  </a:solidFill>
                  <a:latin typeface="黑体" pitchFamily="49" charset="-122"/>
                  <a:ea typeface="黑体" pitchFamily="49" charset="-122"/>
                </a:rPr>
                <a:t>参数的</a:t>
              </a:r>
              <a:endParaRPr lang="en-US" altLang="zh-CN" sz="2000" dirty="0" smtClean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accent1"/>
                  </a:solidFill>
                  <a:latin typeface="黑体" pitchFamily="49" charset="-122"/>
                  <a:ea typeface="黑体" pitchFamily="49" charset="-122"/>
                </a:rPr>
                <a:t>种类</a:t>
              </a:r>
              <a:endParaRPr lang="zh-CN" altLang="en-US" sz="2000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676400" y="3562350"/>
            <a:ext cx="2852063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参数可以有多个，不限类型</a:t>
            </a:r>
            <a:endParaRPr lang="zh-CN" altLang="en-US" sz="1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6400" y="3962600"/>
            <a:ext cx="3280065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楷体" pitchFamily="49" charset="-122"/>
                <a:ea typeface="楷体" pitchFamily="49" charset="-122"/>
              </a:rPr>
              <a:t>2.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每一个参数都必须声明参数类型</a:t>
            </a:r>
            <a:endParaRPr lang="zh-CN" altLang="en-US" sz="1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4366796"/>
            <a:ext cx="3159839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楷体" pitchFamily="49" charset="-122"/>
                <a:ea typeface="楷体" pitchFamily="49" charset="-122"/>
              </a:rPr>
              <a:t>3.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 调用方法时，注意参数的顺序</a:t>
            </a:r>
            <a:endParaRPr lang="zh-CN" altLang="en-US" sz="16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8" name="图片 17" descr="按扭-5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600" y="3486150"/>
            <a:ext cx="1438659" cy="105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9642297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0497" y="1925421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形式参数和实际参数</a:t>
            </a:r>
          </a:p>
        </p:txBody>
      </p:sp>
    </p:spTree>
    <p:extLst>
      <p:ext uri="{BB962C8B-B14F-4D97-AF65-F5344CB8AC3E}">
        <p14:creationId xmlns:p14="http://schemas.microsoft.com/office/powerpoint/2010/main" xmlns="" val="301787486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86380" y="1428742"/>
            <a:ext cx="33575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Int   function </a:t>
            </a:r>
            <a:r>
              <a:rPr lang="zh-CN" altLang="en-US" dirty="0" smtClean="0"/>
              <a:t>（  </a:t>
            </a:r>
            <a:r>
              <a:rPr lang="en-US" altLang="zh-CN" dirty="0" smtClean="0"/>
              <a:t>int  a  ,   int b  </a:t>
            </a:r>
            <a:r>
              <a:rPr lang="zh-CN" altLang="en-US" dirty="0" smtClean="0"/>
              <a:t>）</a:t>
            </a:r>
            <a:r>
              <a:rPr lang="en-US" altLang="zh-CN" dirty="0" smtClean="0"/>
              <a:t>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Void   main ()</a:t>
            </a:r>
          </a:p>
          <a:p>
            <a:r>
              <a:rPr lang="en-US" altLang="zh-CN" dirty="0" smtClean="0"/>
              <a:t>{</a:t>
            </a:r>
          </a:p>
          <a:p>
            <a:r>
              <a:rPr lang="en-US" altLang="zh-CN" dirty="0" smtClean="0"/>
              <a:t>   int sum;</a:t>
            </a:r>
          </a:p>
          <a:p>
            <a:r>
              <a:rPr lang="en-US" altLang="zh-CN" dirty="0" smtClean="0"/>
              <a:t>  sum=function(    3     ,    4     );</a:t>
            </a:r>
          </a:p>
          <a:p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Int  function   (  int  a  ,  int  b  )</a:t>
            </a:r>
          </a:p>
          <a:p>
            <a:r>
              <a:rPr lang="en-US" altLang="zh-CN" dirty="0" smtClean="0"/>
              <a:t>{</a:t>
            </a:r>
          </a:p>
          <a:p>
            <a:r>
              <a:rPr lang="en-US" altLang="zh-CN" dirty="0" smtClean="0"/>
              <a:t>    return  </a:t>
            </a:r>
            <a:r>
              <a:rPr lang="en-US" altLang="zh-CN" dirty="0" err="1" smtClean="0"/>
              <a:t>a+b</a:t>
            </a:r>
            <a:r>
              <a:rPr lang="en-US" altLang="zh-CN" dirty="0" smtClean="0"/>
              <a:t> ;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6786578" y="3429006"/>
            <a:ext cx="571504" cy="571504"/>
            <a:chOff x="6786578" y="3429006"/>
            <a:chExt cx="571504" cy="571504"/>
          </a:xfrm>
        </p:grpSpPr>
        <p:sp>
          <p:nvSpPr>
            <p:cNvPr id="7" name="矩形 6"/>
            <p:cNvSpPr/>
            <p:nvPr/>
          </p:nvSpPr>
          <p:spPr>
            <a:xfrm>
              <a:off x="6786578" y="3714758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786578" y="3429006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形参</a:t>
              </a:r>
              <a:endParaRPr lang="zh-CN" altLang="en-US" sz="1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500958" y="3429006"/>
            <a:ext cx="571504" cy="571504"/>
            <a:chOff x="7500958" y="3429006"/>
            <a:chExt cx="571504" cy="571504"/>
          </a:xfrm>
        </p:grpSpPr>
        <p:sp>
          <p:nvSpPr>
            <p:cNvPr id="8" name="矩形 7"/>
            <p:cNvSpPr/>
            <p:nvPr/>
          </p:nvSpPr>
          <p:spPr>
            <a:xfrm>
              <a:off x="7500958" y="3714758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500958" y="3429006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形参</a:t>
              </a:r>
              <a:endParaRPr lang="zh-CN" altLang="en-US" sz="1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858016" y="1500180"/>
            <a:ext cx="571504" cy="571504"/>
            <a:chOff x="6858016" y="1500180"/>
            <a:chExt cx="571504" cy="571504"/>
          </a:xfrm>
        </p:grpSpPr>
        <p:sp>
          <p:nvSpPr>
            <p:cNvPr id="10" name="矩形 9"/>
            <p:cNvSpPr/>
            <p:nvPr/>
          </p:nvSpPr>
          <p:spPr>
            <a:xfrm>
              <a:off x="6858016" y="1500180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858016" y="1785932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形参</a:t>
              </a:r>
              <a:endParaRPr lang="zh-CN" altLang="en-US" sz="1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643834" y="1500180"/>
            <a:ext cx="571504" cy="571504"/>
            <a:chOff x="7643834" y="1500180"/>
            <a:chExt cx="571504" cy="571504"/>
          </a:xfrm>
        </p:grpSpPr>
        <p:sp>
          <p:nvSpPr>
            <p:cNvPr id="9" name="矩形 8"/>
            <p:cNvSpPr/>
            <p:nvPr/>
          </p:nvSpPr>
          <p:spPr>
            <a:xfrm>
              <a:off x="7643834" y="1500180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643834" y="1785932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形参</a:t>
              </a:r>
              <a:endParaRPr lang="zh-CN" altLang="en-US" sz="1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858016" y="2571750"/>
            <a:ext cx="571504" cy="571504"/>
            <a:chOff x="6858016" y="2571750"/>
            <a:chExt cx="571504" cy="571504"/>
          </a:xfrm>
        </p:grpSpPr>
        <p:sp>
          <p:nvSpPr>
            <p:cNvPr id="20" name="矩形 19"/>
            <p:cNvSpPr/>
            <p:nvPr/>
          </p:nvSpPr>
          <p:spPr>
            <a:xfrm>
              <a:off x="6858016" y="2571750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实参</a:t>
              </a:r>
              <a:endParaRPr lang="zh-CN" altLang="en-US" sz="1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858016" y="2857502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500958" y="2571750"/>
            <a:ext cx="571504" cy="571504"/>
            <a:chOff x="7500958" y="2571750"/>
            <a:chExt cx="571504" cy="571504"/>
          </a:xfrm>
        </p:grpSpPr>
        <p:sp>
          <p:nvSpPr>
            <p:cNvPr id="21" name="矩形 20"/>
            <p:cNvSpPr/>
            <p:nvPr/>
          </p:nvSpPr>
          <p:spPr>
            <a:xfrm>
              <a:off x="7500958" y="2571750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实参</a:t>
              </a:r>
              <a:endParaRPr lang="zh-CN" altLang="en-US" sz="1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500958" y="2857502"/>
              <a:ext cx="571504" cy="28575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2" descr="形参与实参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1071552"/>
            <a:ext cx="3333750" cy="3333750"/>
          </a:xfrm>
          <a:prstGeom prst="rect">
            <a:avLst/>
          </a:prstGeom>
        </p:spPr>
      </p:pic>
      <p:pic>
        <p:nvPicPr>
          <p:cNvPr id="24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标题 1"/>
          <p:cNvSpPr txBox="1">
            <a:spLocks/>
          </p:cNvSpPr>
          <p:nvPr/>
        </p:nvSpPr>
        <p:spPr bwMode="auto">
          <a:xfrm>
            <a:off x="1004910" y="595297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latin typeface="+mj-lt"/>
                <a:ea typeface="+mj-ea"/>
                <a:cs typeface="+mj-cs"/>
              </a:rPr>
              <a:t>形式参数与实际参数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37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560181" y="848999"/>
            <a:ext cx="5436420" cy="793143"/>
            <a:chOff x="1025977" y="864207"/>
            <a:chExt cx="5638801" cy="793143"/>
          </a:xfrm>
        </p:grpSpPr>
        <p:pic>
          <p:nvPicPr>
            <p:cNvPr id="14" name="图片 13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5977" y="864207"/>
              <a:ext cx="5638801" cy="793143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512310" y="1016607"/>
              <a:ext cx="29820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</a:rPr>
                <a:t>函数的概述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40377" y="1067678"/>
              <a:ext cx="551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1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707579" y="848999"/>
            <a:ext cx="5436421" cy="793143"/>
            <a:chOff x="1130571" y="875964"/>
            <a:chExt cx="5436421" cy="793143"/>
          </a:xfrm>
        </p:grpSpPr>
        <p:pic>
          <p:nvPicPr>
            <p:cNvPr id="51" name="图片 50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571" y="875964"/>
              <a:ext cx="5436421" cy="793143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3264171" y="1016607"/>
              <a:ext cx="2174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函数的定义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94992" y="1067678"/>
              <a:ext cx="496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2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-560182" y="1881267"/>
            <a:ext cx="5436421" cy="793143"/>
            <a:chOff x="1102455" y="864207"/>
            <a:chExt cx="4886515" cy="793143"/>
          </a:xfrm>
        </p:grpSpPr>
        <p:pic>
          <p:nvPicPr>
            <p:cNvPr id="59" name="图片 58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455" y="864207"/>
              <a:ext cx="4886515" cy="793143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020237" y="1016607"/>
              <a:ext cx="21232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返回语句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 flipH="1">
              <a:off x="1956718" y="1067678"/>
              <a:ext cx="3410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3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07580" y="1881267"/>
            <a:ext cx="5436420" cy="793143"/>
            <a:chOff x="1447800" y="864207"/>
            <a:chExt cx="4267200" cy="793143"/>
          </a:xfrm>
        </p:grpSpPr>
        <p:pic>
          <p:nvPicPr>
            <p:cNvPr id="24" name="图片 23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864207"/>
              <a:ext cx="4267200" cy="79314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667000" y="1026112"/>
              <a:ext cx="2424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         函数参数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78756" y="10676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4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560181" y="2880098"/>
            <a:ext cx="5436420" cy="793143"/>
            <a:chOff x="1447800" y="864207"/>
            <a:chExt cx="4267200" cy="793143"/>
          </a:xfrm>
        </p:grpSpPr>
        <p:pic>
          <p:nvPicPr>
            <p:cNvPr id="37" name="图片 36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864207"/>
              <a:ext cx="4267200" cy="793143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2943390" y="1026112"/>
              <a:ext cx="185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函数的调用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12405" y="1067678"/>
              <a:ext cx="245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5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707580" y="2880098"/>
            <a:ext cx="5436420" cy="793143"/>
            <a:chOff x="1447800" y="864207"/>
            <a:chExt cx="4267200" cy="793143"/>
          </a:xfrm>
        </p:grpSpPr>
        <p:pic>
          <p:nvPicPr>
            <p:cNvPr id="30" name="图片 29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864207"/>
              <a:ext cx="4267200" cy="79314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977566" y="1059365"/>
              <a:ext cx="1686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内</a:t>
              </a:r>
              <a:r>
                <a:rPr lang="en-US" altLang="zh-CN" sz="2400" b="1" dirty="0" smtClean="0">
                  <a:solidFill>
                    <a:schemeClr val="bg1"/>
                  </a:solidFill>
                </a:rPr>
                <a:t>/</a:t>
              </a:r>
              <a:r>
                <a:rPr lang="zh-CN" altLang="en-US" sz="2400" b="1" dirty="0" smtClean="0">
                  <a:solidFill>
                    <a:schemeClr val="bg1"/>
                  </a:solidFill>
                </a:rPr>
                <a:t>外部函数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12404" y="1067678"/>
              <a:ext cx="24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6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07580" y="3877819"/>
            <a:ext cx="5436420" cy="793143"/>
            <a:chOff x="1447800" y="864207"/>
            <a:chExt cx="4267200" cy="793143"/>
          </a:xfrm>
        </p:grpSpPr>
        <p:pic>
          <p:nvPicPr>
            <p:cNvPr id="34" name="图片 33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864207"/>
              <a:ext cx="4267200" cy="79314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237050" y="1026112"/>
              <a:ext cx="1854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函数应用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12405" y="1067678"/>
              <a:ext cx="245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8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-560181" y="3877819"/>
            <a:ext cx="5436420" cy="992902"/>
            <a:chOff x="1447800" y="864207"/>
            <a:chExt cx="4267200" cy="992902"/>
          </a:xfrm>
        </p:grpSpPr>
        <p:pic>
          <p:nvPicPr>
            <p:cNvPr id="41" name="图片 40" descr="目录-3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864207"/>
              <a:ext cx="4267200" cy="79314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667000" y="1026112"/>
              <a:ext cx="24243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局部变量和全局变量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12404" y="1067678"/>
              <a:ext cx="245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7</a:t>
              </a:r>
              <a:endParaRPr lang="zh-CN" altLang="en-US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85360782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914400" y="64770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 smtClean="0">
                <a:latin typeface="+mj-lt"/>
                <a:ea typeface="+mj-ea"/>
                <a:cs typeface="+mj-cs"/>
              </a:rPr>
              <a:t>形式参数与实际参数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526096" y="1505331"/>
            <a:ext cx="6320405" cy="1487351"/>
            <a:chOff x="1526096" y="1505331"/>
            <a:chExt cx="6320405" cy="1487351"/>
          </a:xfrm>
        </p:grpSpPr>
        <p:sp>
          <p:nvSpPr>
            <p:cNvPr id="12" name="任意多边形 11"/>
            <p:cNvSpPr/>
            <p:nvPr/>
          </p:nvSpPr>
          <p:spPr>
            <a:xfrm>
              <a:off x="3791589" y="1505331"/>
              <a:ext cx="4054912" cy="1487351"/>
            </a:xfrm>
            <a:custGeom>
              <a:avLst/>
              <a:gdLst>
                <a:gd name="connsiteX0" fmla="*/ 0 w 4054912"/>
                <a:gd name="connsiteY0" fmla="*/ 185919 h 1487351"/>
                <a:gd name="connsiteX1" fmla="*/ 3311237 w 4054912"/>
                <a:gd name="connsiteY1" fmla="*/ 185919 h 1487351"/>
                <a:gd name="connsiteX2" fmla="*/ 3311237 w 4054912"/>
                <a:gd name="connsiteY2" fmla="*/ 0 h 1487351"/>
                <a:gd name="connsiteX3" fmla="*/ 4054912 w 4054912"/>
                <a:gd name="connsiteY3" fmla="*/ 743676 h 1487351"/>
                <a:gd name="connsiteX4" fmla="*/ 3311237 w 4054912"/>
                <a:gd name="connsiteY4" fmla="*/ 1487351 h 1487351"/>
                <a:gd name="connsiteX5" fmla="*/ 3311237 w 4054912"/>
                <a:gd name="connsiteY5" fmla="*/ 1301432 h 1487351"/>
                <a:gd name="connsiteX6" fmla="*/ 0 w 4054912"/>
                <a:gd name="connsiteY6" fmla="*/ 1301432 h 1487351"/>
                <a:gd name="connsiteX7" fmla="*/ 0 w 4054912"/>
                <a:gd name="connsiteY7" fmla="*/ 185919 h 148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54912" h="1487351">
                  <a:moveTo>
                    <a:pt x="0" y="185919"/>
                  </a:moveTo>
                  <a:lnTo>
                    <a:pt x="3311237" y="185919"/>
                  </a:lnTo>
                  <a:lnTo>
                    <a:pt x="3311237" y="0"/>
                  </a:lnTo>
                  <a:lnTo>
                    <a:pt x="4054912" y="743676"/>
                  </a:lnTo>
                  <a:lnTo>
                    <a:pt x="3311237" y="1487351"/>
                  </a:lnTo>
                  <a:lnTo>
                    <a:pt x="3311237" y="1301432"/>
                  </a:lnTo>
                  <a:lnTo>
                    <a:pt x="0" y="1301432"/>
                  </a:lnTo>
                  <a:lnTo>
                    <a:pt x="0" y="18591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193539" rIns="565377" bIns="193539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200" b="1" kern="1200" dirty="0">
                <a:solidFill>
                  <a:srgbClr val="7030A0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200" b="1" kern="1200" dirty="0" smtClean="0">
                  <a:solidFill>
                    <a:srgbClr val="7030A0"/>
                  </a:solidFill>
                </a:rPr>
                <a:t>按照名称进行理解就是形式上存在的参数</a:t>
              </a:r>
              <a:endParaRPr lang="zh-CN" altLang="en-US" sz="1200" b="1" kern="1200" dirty="0">
                <a:solidFill>
                  <a:srgbClr val="7030A0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200" b="1" kern="1200" dirty="0">
                <a:solidFill>
                  <a:srgbClr val="7030A0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sz="1200" b="1" kern="1200" dirty="0" smtClean="0">
                  <a:solidFill>
                    <a:srgbClr val="7030A0"/>
                  </a:solidFill>
                </a:rPr>
                <a:t>在定义函数时，函数名后面括号中的变量名称为“形式参数”。</a:t>
              </a:r>
              <a:endParaRPr lang="zh-CN" altLang="en-US" sz="1200" b="1" kern="1200" dirty="0">
                <a:solidFill>
                  <a:srgbClr val="7030A0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526096" y="1505331"/>
              <a:ext cx="2265491" cy="1487351"/>
            </a:xfrm>
            <a:custGeom>
              <a:avLst/>
              <a:gdLst>
                <a:gd name="connsiteX0" fmla="*/ 0 w 2265491"/>
                <a:gd name="connsiteY0" fmla="*/ 247897 h 1487351"/>
                <a:gd name="connsiteX1" fmla="*/ 247897 w 2265491"/>
                <a:gd name="connsiteY1" fmla="*/ 0 h 1487351"/>
                <a:gd name="connsiteX2" fmla="*/ 2017594 w 2265491"/>
                <a:gd name="connsiteY2" fmla="*/ 0 h 1487351"/>
                <a:gd name="connsiteX3" fmla="*/ 2265491 w 2265491"/>
                <a:gd name="connsiteY3" fmla="*/ 247897 h 1487351"/>
                <a:gd name="connsiteX4" fmla="*/ 2265491 w 2265491"/>
                <a:gd name="connsiteY4" fmla="*/ 1239454 h 1487351"/>
                <a:gd name="connsiteX5" fmla="*/ 2017594 w 2265491"/>
                <a:gd name="connsiteY5" fmla="*/ 1487351 h 1487351"/>
                <a:gd name="connsiteX6" fmla="*/ 247897 w 2265491"/>
                <a:gd name="connsiteY6" fmla="*/ 1487351 h 1487351"/>
                <a:gd name="connsiteX7" fmla="*/ 0 w 2265491"/>
                <a:gd name="connsiteY7" fmla="*/ 1239454 h 1487351"/>
                <a:gd name="connsiteX8" fmla="*/ 0 w 2265491"/>
                <a:gd name="connsiteY8" fmla="*/ 247897 h 148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65491" h="1487351">
                  <a:moveTo>
                    <a:pt x="0" y="247897"/>
                  </a:moveTo>
                  <a:cubicBezTo>
                    <a:pt x="0" y="110987"/>
                    <a:pt x="110987" y="0"/>
                    <a:pt x="247897" y="0"/>
                  </a:cubicBezTo>
                  <a:lnTo>
                    <a:pt x="2017594" y="0"/>
                  </a:lnTo>
                  <a:cubicBezTo>
                    <a:pt x="2154504" y="0"/>
                    <a:pt x="2265491" y="110987"/>
                    <a:pt x="2265491" y="247897"/>
                  </a:cubicBezTo>
                  <a:lnTo>
                    <a:pt x="2265491" y="1239454"/>
                  </a:lnTo>
                  <a:cubicBezTo>
                    <a:pt x="2265491" y="1376364"/>
                    <a:pt x="2154504" y="1487351"/>
                    <a:pt x="2017594" y="1487351"/>
                  </a:cubicBezTo>
                  <a:lnTo>
                    <a:pt x="247897" y="1487351"/>
                  </a:lnTo>
                  <a:cubicBezTo>
                    <a:pt x="110987" y="1487351"/>
                    <a:pt x="0" y="1376364"/>
                    <a:pt x="0" y="1239454"/>
                  </a:cubicBezTo>
                  <a:lnTo>
                    <a:pt x="0" y="247897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4526" tIns="133566" rIns="194526" bIns="133566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1" kern="1200" dirty="0" smtClean="0"/>
                <a:t>形式参数</a:t>
              </a:r>
              <a:endParaRPr lang="zh-CN" altLang="en-US" sz="3200" b="1" kern="12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516571" y="3141417"/>
            <a:ext cx="6329929" cy="1496876"/>
            <a:chOff x="1516571" y="3141417"/>
            <a:chExt cx="6329929" cy="1496876"/>
          </a:xfrm>
        </p:grpSpPr>
        <p:sp>
          <p:nvSpPr>
            <p:cNvPr id="14" name="任意多边形 13"/>
            <p:cNvSpPr/>
            <p:nvPr/>
          </p:nvSpPr>
          <p:spPr>
            <a:xfrm>
              <a:off x="3863527" y="3150942"/>
              <a:ext cx="3982973" cy="1487351"/>
            </a:xfrm>
            <a:custGeom>
              <a:avLst/>
              <a:gdLst>
                <a:gd name="connsiteX0" fmla="*/ 0 w 3794760"/>
                <a:gd name="connsiteY0" fmla="*/ 185919 h 1487351"/>
                <a:gd name="connsiteX1" fmla="*/ 3051085 w 3794760"/>
                <a:gd name="connsiteY1" fmla="*/ 185919 h 1487351"/>
                <a:gd name="connsiteX2" fmla="*/ 3051085 w 3794760"/>
                <a:gd name="connsiteY2" fmla="*/ 0 h 1487351"/>
                <a:gd name="connsiteX3" fmla="*/ 3794760 w 3794760"/>
                <a:gd name="connsiteY3" fmla="*/ 743676 h 1487351"/>
                <a:gd name="connsiteX4" fmla="*/ 3051085 w 3794760"/>
                <a:gd name="connsiteY4" fmla="*/ 1487351 h 1487351"/>
                <a:gd name="connsiteX5" fmla="*/ 3051085 w 3794760"/>
                <a:gd name="connsiteY5" fmla="*/ 1301432 h 1487351"/>
                <a:gd name="connsiteX6" fmla="*/ 0 w 3794760"/>
                <a:gd name="connsiteY6" fmla="*/ 1301432 h 1487351"/>
                <a:gd name="connsiteX7" fmla="*/ 0 w 3794760"/>
                <a:gd name="connsiteY7" fmla="*/ 185919 h 148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4760" h="1487351">
                  <a:moveTo>
                    <a:pt x="0" y="185919"/>
                  </a:moveTo>
                  <a:lnTo>
                    <a:pt x="3051085" y="185919"/>
                  </a:lnTo>
                  <a:lnTo>
                    <a:pt x="3051085" y="0"/>
                  </a:lnTo>
                  <a:lnTo>
                    <a:pt x="3794760" y="743676"/>
                  </a:lnTo>
                  <a:lnTo>
                    <a:pt x="3051085" y="1487351"/>
                  </a:lnTo>
                  <a:lnTo>
                    <a:pt x="3051085" y="1301432"/>
                  </a:lnTo>
                  <a:lnTo>
                    <a:pt x="0" y="1301432"/>
                  </a:lnTo>
                  <a:lnTo>
                    <a:pt x="0" y="18591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193539" rIns="565377" bIns="193539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200" b="1" kern="1200" dirty="0">
                <a:solidFill>
                  <a:srgbClr val="7030A0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200" b="1" kern="1200" dirty="0" smtClean="0">
                  <a:solidFill>
                    <a:srgbClr val="7030A0"/>
                  </a:solidFill>
                </a:rPr>
                <a:t>按照名称进行理解就是实际存在的参数</a:t>
              </a:r>
              <a:endParaRPr lang="zh-CN" altLang="en-US" sz="1200" b="1" kern="1200" dirty="0">
                <a:solidFill>
                  <a:srgbClr val="7030A0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200" b="1" kern="1200" dirty="0">
                <a:solidFill>
                  <a:srgbClr val="7030A0"/>
                </a:solidFill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200" b="1" kern="1200" dirty="0" smtClean="0">
                  <a:solidFill>
                    <a:srgbClr val="7030A0"/>
                  </a:solidFill>
                </a:rPr>
                <a:t>函数的调用者提供给函数的参数叫实际参数。</a:t>
              </a:r>
              <a:endParaRPr lang="zh-CN" altLang="en-US" sz="1200" b="1" kern="1200" dirty="0">
                <a:solidFill>
                  <a:srgbClr val="7030A0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516571" y="3141417"/>
              <a:ext cx="2346957" cy="1487351"/>
            </a:xfrm>
            <a:custGeom>
              <a:avLst/>
              <a:gdLst>
                <a:gd name="connsiteX0" fmla="*/ 0 w 2346957"/>
                <a:gd name="connsiteY0" fmla="*/ 247897 h 1487351"/>
                <a:gd name="connsiteX1" fmla="*/ 247897 w 2346957"/>
                <a:gd name="connsiteY1" fmla="*/ 0 h 1487351"/>
                <a:gd name="connsiteX2" fmla="*/ 2099060 w 2346957"/>
                <a:gd name="connsiteY2" fmla="*/ 0 h 1487351"/>
                <a:gd name="connsiteX3" fmla="*/ 2346957 w 2346957"/>
                <a:gd name="connsiteY3" fmla="*/ 247897 h 1487351"/>
                <a:gd name="connsiteX4" fmla="*/ 2346957 w 2346957"/>
                <a:gd name="connsiteY4" fmla="*/ 1239454 h 1487351"/>
                <a:gd name="connsiteX5" fmla="*/ 2099060 w 2346957"/>
                <a:gd name="connsiteY5" fmla="*/ 1487351 h 1487351"/>
                <a:gd name="connsiteX6" fmla="*/ 247897 w 2346957"/>
                <a:gd name="connsiteY6" fmla="*/ 1487351 h 1487351"/>
                <a:gd name="connsiteX7" fmla="*/ 0 w 2346957"/>
                <a:gd name="connsiteY7" fmla="*/ 1239454 h 1487351"/>
                <a:gd name="connsiteX8" fmla="*/ 0 w 2346957"/>
                <a:gd name="connsiteY8" fmla="*/ 247897 h 148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6957" h="1487351">
                  <a:moveTo>
                    <a:pt x="0" y="247897"/>
                  </a:moveTo>
                  <a:cubicBezTo>
                    <a:pt x="0" y="110987"/>
                    <a:pt x="110987" y="0"/>
                    <a:pt x="247897" y="0"/>
                  </a:cubicBezTo>
                  <a:lnTo>
                    <a:pt x="2099060" y="0"/>
                  </a:lnTo>
                  <a:cubicBezTo>
                    <a:pt x="2235970" y="0"/>
                    <a:pt x="2346957" y="110987"/>
                    <a:pt x="2346957" y="247897"/>
                  </a:cubicBezTo>
                  <a:lnTo>
                    <a:pt x="2346957" y="1239454"/>
                  </a:lnTo>
                  <a:cubicBezTo>
                    <a:pt x="2346957" y="1376364"/>
                    <a:pt x="2235970" y="1487351"/>
                    <a:pt x="2099060" y="1487351"/>
                  </a:cubicBezTo>
                  <a:lnTo>
                    <a:pt x="247897" y="1487351"/>
                  </a:lnTo>
                  <a:cubicBezTo>
                    <a:pt x="110987" y="1487351"/>
                    <a:pt x="0" y="1376364"/>
                    <a:pt x="0" y="1239454"/>
                  </a:cubicBezTo>
                  <a:lnTo>
                    <a:pt x="0" y="247897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9766" tIns="141186" rIns="209766" bIns="141186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 smtClean="0"/>
                <a:t>实际参数</a:t>
              </a:r>
              <a:endParaRPr lang="zh-CN" altLang="en-US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19411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3766" y="1925421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数组作函数参数</a:t>
            </a:r>
          </a:p>
        </p:txBody>
      </p:sp>
    </p:spTree>
    <p:extLst>
      <p:ext uri="{BB962C8B-B14F-4D97-AF65-F5344CB8AC3E}">
        <p14:creationId xmlns:p14="http://schemas.microsoft.com/office/powerpoint/2010/main" xmlns="" val="80649865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 bwMode="auto">
          <a:xfrm>
            <a:off x="914400" y="64770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71600" y="1046956"/>
            <a:ext cx="6096000" cy="4064000"/>
            <a:chOff x="1371600" y="1046956"/>
            <a:chExt cx="6096000" cy="4064000"/>
          </a:xfrm>
        </p:grpSpPr>
        <p:graphicFrame>
          <p:nvGraphicFramePr>
            <p:cNvPr id="4" name="图示 3"/>
            <p:cNvGraphicFramePr/>
            <p:nvPr>
              <p:extLst>
                <p:ext uri="{D42A27DB-BD31-4B8C-83A1-F6EECF244321}">
                  <p14:modId xmlns:p14="http://schemas.microsoft.com/office/powerpoint/2010/main" xmlns="" val="3451394665"/>
                </p:ext>
              </p:extLst>
            </p:nvPr>
          </p:nvGraphicFramePr>
          <p:xfrm>
            <a:off x="1371600" y="1046956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" name="矩形 1"/>
            <p:cNvSpPr/>
            <p:nvPr/>
          </p:nvSpPr>
          <p:spPr>
            <a:xfrm>
              <a:off x="1666875" y="3867150"/>
              <a:ext cx="6096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 smtClean="0">
                  <a:solidFill>
                    <a:schemeClr val="tx1"/>
                  </a:solidFill>
                </a:rPr>
                <a:t>指针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359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066800" y="819150"/>
            <a:ext cx="4162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3200" dirty="0"/>
              <a:t>数组名作为函数参数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1371600" y="1962150"/>
            <a:ext cx="4014787" cy="1569660"/>
          </a:xfrm>
          <a:prstGeom prst="rect">
            <a:avLst/>
          </a:prstGeom>
          <a:ln w="25400">
            <a:solidFill>
              <a:srgbClr val="20A31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</a:rPr>
              <a:t>void</a:t>
            </a:r>
            <a:r>
              <a:rPr lang="en-US" altLang="zh-CN" sz="1200" dirty="0"/>
              <a:t>  Display(</a:t>
            </a:r>
            <a:r>
              <a:rPr lang="en-US" altLang="zh-CN" sz="1200" dirty="0" err="1">
                <a:solidFill>
                  <a:srgbClr val="0000FF"/>
                </a:solidFill>
              </a:rPr>
              <a:t>int</a:t>
            </a:r>
            <a:r>
              <a:rPr lang="en-US" altLang="zh-CN" sz="1200" dirty="0"/>
              <a:t> </a:t>
            </a:r>
            <a:r>
              <a:rPr lang="en-US" altLang="zh-CN" sz="1200" dirty="0" err="1"/>
              <a:t>iArrayName</a:t>
            </a:r>
            <a:r>
              <a:rPr lang="en-US" altLang="zh-CN" sz="1200" dirty="0"/>
              <a:t>[10])</a:t>
            </a:r>
          </a:p>
          <a:p>
            <a:r>
              <a:rPr lang="en-US" altLang="zh-CN" sz="1200" dirty="0"/>
              <a:t>{</a:t>
            </a:r>
          </a:p>
          <a:p>
            <a:r>
              <a:rPr lang="en-US" altLang="zh-CN" sz="1200" dirty="0" smtClean="0"/>
              <a:t>       </a:t>
            </a:r>
            <a:r>
              <a:rPr lang="en-US" altLang="zh-CN" sz="1200" dirty="0" err="1" smtClean="0">
                <a:solidFill>
                  <a:srgbClr val="0000FF"/>
                </a:solidFill>
              </a:rPr>
              <a:t>int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i;</a:t>
            </a:r>
          </a:p>
          <a:p>
            <a:r>
              <a:rPr lang="en-US" altLang="zh-CN" sz="1200" dirty="0" smtClean="0"/>
              <a:t>       </a:t>
            </a:r>
            <a:r>
              <a:rPr lang="en-US" altLang="zh-CN" sz="1200" dirty="0" smtClean="0">
                <a:solidFill>
                  <a:srgbClr val="0000FF"/>
                </a:solidFill>
              </a:rPr>
              <a:t>for</a:t>
            </a:r>
            <a:r>
              <a:rPr lang="en-US" altLang="zh-CN" sz="1200" dirty="0" smtClean="0"/>
              <a:t>(i=0;i&lt;10;i</a:t>
            </a:r>
            <a:r>
              <a:rPr lang="en-US" altLang="zh-CN" sz="1200" dirty="0"/>
              <a:t>++)</a:t>
            </a:r>
          </a:p>
          <a:p>
            <a:r>
              <a:rPr lang="en-US" altLang="zh-CN" sz="1200" dirty="0" smtClean="0"/>
              <a:t>    {</a:t>
            </a:r>
            <a:endParaRPr lang="en-US" altLang="zh-CN" sz="1200" dirty="0"/>
          </a:p>
          <a:p>
            <a:r>
              <a:rPr lang="en-US" altLang="zh-CN" sz="1200" dirty="0" smtClean="0"/>
              <a:t>         </a:t>
            </a:r>
            <a:r>
              <a:rPr lang="en-US" altLang="zh-CN" sz="1200" dirty="0" err="1" smtClean="0"/>
              <a:t>printf</a:t>
            </a:r>
            <a:r>
              <a:rPr lang="en-US" altLang="zh-CN" sz="1200" dirty="0"/>
              <a:t>("the member number is %d\n",</a:t>
            </a:r>
            <a:r>
              <a:rPr lang="en-US" altLang="zh-CN" sz="1200" dirty="0" err="1"/>
              <a:t>iArrayName</a:t>
            </a:r>
            <a:r>
              <a:rPr lang="en-US" altLang="zh-CN" sz="1200" dirty="0"/>
              <a:t>[i]);</a:t>
            </a:r>
          </a:p>
          <a:p>
            <a:r>
              <a:rPr lang="en-US" altLang="zh-CN" sz="1200" dirty="0" smtClean="0"/>
              <a:t>    }</a:t>
            </a:r>
            <a:endParaRPr lang="en-US" altLang="zh-CN" sz="1200" dirty="0"/>
          </a:p>
          <a:p>
            <a:r>
              <a:rPr lang="en-US" altLang="zh-CN" sz="1200" dirty="0"/>
              <a:t>}</a:t>
            </a:r>
            <a:endParaRPr lang="zh-CN" altLang="en-US" sz="1200" dirty="0"/>
          </a:p>
        </p:txBody>
      </p:sp>
      <p:sp>
        <p:nvSpPr>
          <p:cNvPr id="6" name="椭圆 5"/>
          <p:cNvSpPr/>
          <p:nvPr/>
        </p:nvSpPr>
        <p:spPr>
          <a:xfrm>
            <a:off x="2286000" y="1962150"/>
            <a:ext cx="1447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383958" y="1535428"/>
            <a:ext cx="2218845" cy="356225"/>
            <a:chOff x="3383958" y="1535428"/>
            <a:chExt cx="2218845" cy="356225"/>
          </a:xfrm>
        </p:grpSpPr>
        <p:sp>
          <p:nvSpPr>
            <p:cNvPr id="7" name="任意多边形 6"/>
            <p:cNvSpPr/>
            <p:nvPr/>
          </p:nvSpPr>
          <p:spPr>
            <a:xfrm rot="21053807">
              <a:off x="3383958" y="1790587"/>
              <a:ext cx="481263" cy="101066"/>
            </a:xfrm>
            <a:custGeom>
              <a:avLst/>
              <a:gdLst>
                <a:gd name="connsiteX0" fmla="*/ 481263 w 481263"/>
                <a:gd name="connsiteY0" fmla="*/ 14438 h 101066"/>
                <a:gd name="connsiteX1" fmla="*/ 336884 w 481263"/>
                <a:gd name="connsiteY1" fmla="*/ 14438 h 101066"/>
                <a:gd name="connsiteX2" fmla="*/ 0 w 481263"/>
                <a:gd name="connsiteY2" fmla="*/ 101066 h 1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1263" h="101066">
                  <a:moveTo>
                    <a:pt x="481263" y="14438"/>
                  </a:moveTo>
                  <a:cubicBezTo>
                    <a:pt x="449179" y="7219"/>
                    <a:pt x="417095" y="0"/>
                    <a:pt x="336884" y="14438"/>
                  </a:cubicBezTo>
                  <a:cubicBezTo>
                    <a:pt x="256674" y="28876"/>
                    <a:pt x="128337" y="64971"/>
                    <a:pt x="0" y="101066"/>
                  </a:cubicBezTo>
                </a:path>
              </a:pathLst>
            </a:cu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76662" y="1535428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数组名作函数参数</a:t>
              </a:r>
              <a:endParaRPr lang="zh-CN" altLang="en-US" sz="16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98871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038225" y="819150"/>
            <a:ext cx="510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/>
              <a:t>可变长度</a:t>
            </a:r>
            <a:r>
              <a:rPr lang="zh-CN" altLang="zh-CN" sz="3200" dirty="0" smtClean="0"/>
              <a:t>数组</a:t>
            </a:r>
            <a:r>
              <a:rPr lang="zh-CN" altLang="en-US" sz="3200" dirty="0" smtClean="0"/>
              <a:t>作为</a:t>
            </a:r>
            <a:r>
              <a:rPr lang="zh-CN" altLang="zh-CN" sz="3200" dirty="0" smtClean="0"/>
              <a:t>函数</a:t>
            </a:r>
            <a:r>
              <a:rPr lang="zh-CN" altLang="zh-CN" sz="3200" dirty="0"/>
              <a:t>参数</a:t>
            </a:r>
            <a:endParaRPr lang="zh-CN" altLang="en-US" sz="32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81150"/>
            <a:ext cx="4038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1219200" y="2724150"/>
            <a:ext cx="1447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124555" y="2314525"/>
            <a:ext cx="2834398" cy="356225"/>
            <a:chOff x="3383958" y="1535428"/>
            <a:chExt cx="2834398" cy="356225"/>
          </a:xfrm>
        </p:grpSpPr>
        <p:sp>
          <p:nvSpPr>
            <p:cNvPr id="7" name="任意多边形 6"/>
            <p:cNvSpPr/>
            <p:nvPr/>
          </p:nvSpPr>
          <p:spPr>
            <a:xfrm rot="21053807">
              <a:off x="3383958" y="1790587"/>
              <a:ext cx="481263" cy="101066"/>
            </a:xfrm>
            <a:custGeom>
              <a:avLst/>
              <a:gdLst>
                <a:gd name="connsiteX0" fmla="*/ 481263 w 481263"/>
                <a:gd name="connsiteY0" fmla="*/ 14438 h 101066"/>
                <a:gd name="connsiteX1" fmla="*/ 336884 w 481263"/>
                <a:gd name="connsiteY1" fmla="*/ 14438 h 101066"/>
                <a:gd name="connsiteX2" fmla="*/ 0 w 481263"/>
                <a:gd name="connsiteY2" fmla="*/ 101066 h 10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1263" h="101066">
                  <a:moveTo>
                    <a:pt x="481263" y="14438"/>
                  </a:moveTo>
                  <a:cubicBezTo>
                    <a:pt x="449179" y="7219"/>
                    <a:pt x="417095" y="0"/>
                    <a:pt x="336884" y="14438"/>
                  </a:cubicBezTo>
                  <a:cubicBezTo>
                    <a:pt x="256674" y="28876"/>
                    <a:pt x="128337" y="64971"/>
                    <a:pt x="0" y="101066"/>
                  </a:cubicBezTo>
                </a:path>
              </a:pathLst>
            </a:cu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76662" y="1535428"/>
              <a:ext cx="2441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可变长度数组作函数参数</a:t>
              </a:r>
              <a:endParaRPr lang="zh-CN" altLang="en-US" sz="16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sp>
        <p:nvSpPr>
          <p:cNvPr id="4" name="右箭头 3"/>
          <p:cNvSpPr/>
          <p:nvPr/>
        </p:nvSpPr>
        <p:spPr>
          <a:xfrm>
            <a:off x="4572000" y="2876550"/>
            <a:ext cx="10668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</a:rPr>
              <a:t>运行结果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10250" y="1957387"/>
            <a:ext cx="25146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7630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038225" y="819150"/>
            <a:ext cx="510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/>
              <a:t>使用指针作为函数的参数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1304924" y="2190750"/>
            <a:ext cx="6086475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r>
              <a:rPr lang="en-US" altLang="zh-C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void  Function(</a:t>
            </a:r>
            <a:r>
              <a:rPr lang="en-US" altLang="zh-CN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int</a:t>
            </a:r>
            <a:r>
              <a:rPr lang="en-US" altLang="zh-C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* </a:t>
            </a:r>
            <a:r>
              <a:rPr lang="en-US" altLang="zh-CN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pPoint</a:t>
            </a:r>
            <a:r>
              <a:rPr lang="en-US" altLang="zh-C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);</a:t>
            </a:r>
            <a:r>
              <a:rPr lang="en-US" altLang="zh-C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	 </a:t>
            </a:r>
            <a:r>
              <a:rPr lang="en-US" altLang="zh-CN" b="1" dirty="0" smtClean="0">
                <a:ln w="10541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</a:rPr>
              <a:t>/*</a:t>
            </a:r>
            <a:r>
              <a:rPr lang="zh-CN" altLang="zh-CN" b="1" dirty="0">
                <a:ln w="10541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</a:rPr>
              <a:t>声明函数</a:t>
            </a:r>
            <a:r>
              <a:rPr lang="en-US" altLang="zh-CN" b="1" dirty="0">
                <a:ln w="10541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</a:rPr>
              <a:t>*/</a:t>
            </a:r>
            <a:endParaRPr lang="zh-CN" altLang="zh-CN" b="1" dirty="0">
              <a:ln w="10541" cmpd="sng"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</a:endParaRPr>
          </a:p>
          <a:p>
            <a:r>
              <a:rPr lang="en-US" altLang="zh-CN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int</a:t>
            </a:r>
            <a:r>
              <a:rPr lang="en-US" altLang="zh-C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 </a:t>
            </a:r>
            <a:r>
              <a:rPr lang="en-US" altLang="zh-CN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iArray</a:t>
            </a:r>
            <a:r>
              <a:rPr lang="en-US" altLang="zh-C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[10];	</a:t>
            </a:r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		</a:t>
            </a:r>
            <a:r>
              <a:rPr lang="en-US" altLang="zh-CN" b="1" dirty="0" smtClean="0">
                <a:ln w="10541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</a:rPr>
              <a:t>/*</a:t>
            </a:r>
            <a:r>
              <a:rPr lang="zh-CN" altLang="zh-CN" b="1" dirty="0">
                <a:ln w="10541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</a:rPr>
              <a:t>定义整型数组</a:t>
            </a:r>
            <a:r>
              <a:rPr lang="en-US" altLang="zh-CN" b="1" dirty="0" smtClean="0">
                <a:ln w="10541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</a:rPr>
              <a:t>*/</a:t>
            </a:r>
          </a:p>
          <a:p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Function(</a:t>
            </a:r>
            <a:r>
              <a:rPr lang="en-US" altLang="zh-CN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iArray</a:t>
            </a:r>
            <a:r>
              <a:rPr lang="en-US" altLang="zh-C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</a:rPr>
              <a:t>);	</a:t>
            </a:r>
            <a:r>
              <a:rPr lang="en-US" altLang="zh-CN" b="1" dirty="0" smtClean="0">
                <a:ln w="10541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</a:rPr>
              <a:t> /*</a:t>
            </a:r>
            <a:r>
              <a:rPr lang="zh-CN" altLang="zh-CN" b="1" dirty="0">
                <a:ln w="10541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</a:rPr>
              <a:t>将数组名作为实参进行传递</a:t>
            </a:r>
            <a:r>
              <a:rPr lang="en-US" altLang="zh-CN" b="1" dirty="0">
                <a:ln w="10541" cmpd="sng">
                  <a:solidFill>
                    <a:srgbClr val="00B050"/>
                  </a:solidFill>
                  <a:prstDash val="solid"/>
                </a:ln>
                <a:solidFill>
                  <a:srgbClr val="00B050"/>
                </a:solidFill>
              </a:rPr>
              <a:t>*/ </a:t>
            </a:r>
            <a:endParaRPr lang="zh-CN" altLang="zh-CN" b="1" dirty="0">
              <a:ln w="10541" cmpd="sng">
                <a:solidFill>
                  <a:srgbClr val="00B050"/>
                </a:solidFill>
                <a:prstDash val="solid"/>
              </a:ln>
              <a:solidFill>
                <a:srgbClr val="00B050"/>
              </a:solidFill>
            </a:endParaRPr>
          </a:p>
          <a:p>
            <a:r>
              <a:rPr lang="en-US" altLang="zh-C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			</a:t>
            </a:r>
            <a:endParaRPr lang="zh-CN" altLang="zh-CN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219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0905" y="1925421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main</a:t>
            </a:r>
            <a:r>
              <a:rPr lang="zh-CN" altLang="zh-CN" sz="3600" dirty="0">
                <a:solidFill>
                  <a:schemeClr val="bg1"/>
                </a:solidFill>
              </a:rPr>
              <a:t>函数的参数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969584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038225" y="819150"/>
            <a:ext cx="510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dirty="0" smtClean="0"/>
              <a:t>main</a:t>
            </a:r>
            <a:r>
              <a:rPr lang="zh-CN" altLang="en-US" sz="3200" dirty="0" smtClean="0"/>
              <a:t>函数的参数</a:t>
            </a:r>
            <a:endParaRPr lang="zh-CN" altLang="en-US" sz="3200" dirty="0"/>
          </a:p>
        </p:txBody>
      </p:sp>
      <p:grpSp>
        <p:nvGrpSpPr>
          <p:cNvPr id="5" name="组合 4"/>
          <p:cNvGrpSpPr/>
          <p:nvPr/>
        </p:nvGrpSpPr>
        <p:grpSpPr>
          <a:xfrm>
            <a:off x="1143000" y="1403925"/>
            <a:ext cx="6101164" cy="1862330"/>
            <a:chOff x="1143000" y="1833859"/>
            <a:chExt cx="6101164" cy="1862330"/>
          </a:xfrm>
        </p:grpSpPr>
        <p:sp>
          <p:nvSpPr>
            <p:cNvPr id="4" name="矩形 3"/>
            <p:cNvSpPr/>
            <p:nvPr/>
          </p:nvSpPr>
          <p:spPr>
            <a:xfrm>
              <a:off x="2686050" y="2561992"/>
              <a:ext cx="3429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main(</a:t>
              </a:r>
              <a:r>
                <a:rPr lang="en-US" altLang="zh-CN" dirty="0" err="1"/>
                <a:t>int</a:t>
              </a:r>
              <a:r>
                <a:rPr lang="en-US" altLang="zh-CN" dirty="0"/>
                <a:t> </a:t>
              </a:r>
              <a:r>
                <a:rPr lang="en-US" altLang="zh-CN" dirty="0" err="1"/>
                <a:t>argc</a:t>
              </a:r>
              <a:r>
                <a:rPr lang="en-US" altLang="zh-CN" dirty="0"/>
                <a:t>, char* </a:t>
              </a:r>
              <a:r>
                <a:rPr lang="en-US" altLang="zh-CN" dirty="0" err="1"/>
                <a:t>argv</a:t>
              </a:r>
              <a:r>
                <a:rPr lang="en-US" altLang="zh-CN" dirty="0"/>
                <a:t>[])</a:t>
              </a:r>
              <a:endParaRPr lang="zh-CN" altLang="en-US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143000" y="1833859"/>
              <a:ext cx="6101164" cy="1862330"/>
              <a:chOff x="1137836" y="1685925"/>
              <a:chExt cx="6101164" cy="1862330"/>
            </a:xfrm>
          </p:grpSpPr>
          <p:grpSp>
            <p:nvGrpSpPr>
              <p:cNvPr id="7" name="组合 7"/>
              <p:cNvGrpSpPr/>
              <p:nvPr/>
            </p:nvGrpSpPr>
            <p:grpSpPr>
              <a:xfrm>
                <a:off x="1137836" y="1685925"/>
                <a:ext cx="1252730" cy="1862330"/>
                <a:chOff x="381000" y="1428750"/>
                <a:chExt cx="1252730" cy="1862330"/>
              </a:xfrm>
            </p:grpSpPr>
            <p:pic>
              <p:nvPicPr>
                <p:cNvPr id="10" name="图片 9" descr="按扭-17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81000" y="1428750"/>
                  <a:ext cx="1252730" cy="1862330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649069" y="2156883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b="1" dirty="0" smtClean="0">
                      <a:solidFill>
                        <a:schemeClr val="bg1"/>
                      </a:solidFill>
                      <a:latin typeface="仿宋" pitchFamily="49" charset="-122"/>
                      <a:ea typeface="仿宋" pitchFamily="49" charset="-122"/>
                    </a:rPr>
                    <a:t>语法</a:t>
                  </a:r>
                </a:p>
              </p:txBody>
            </p:sp>
          </p:grpSp>
          <p:sp>
            <p:nvSpPr>
              <p:cNvPr id="8" name="矩形 7"/>
              <p:cNvSpPr/>
              <p:nvPr/>
            </p:nvSpPr>
            <p:spPr>
              <a:xfrm>
                <a:off x="2667000" y="2414058"/>
                <a:ext cx="4572000" cy="369332"/>
              </a:xfrm>
              <a:prstGeom prst="rect">
                <a:avLst/>
              </a:prstGeo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endParaRPr lang="zh-CN" altLang="zh-CN" dirty="0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85870" y="3495675"/>
            <a:ext cx="4778039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342900" lvl="0" indent="-342900">
              <a:buAutoNum type="arabicPeriod"/>
            </a:pPr>
            <a:r>
              <a:rPr lang="en-US" altLang="zh-CN" sz="1600" dirty="0" err="1" smtClean="0"/>
              <a:t>argc</a:t>
            </a:r>
            <a:r>
              <a:rPr lang="zh-CN" altLang="zh-CN" sz="1600" dirty="0"/>
              <a:t>参数保存命令行的参数个数，是整型变量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795395" y="4095750"/>
            <a:ext cx="4499265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楷体" pitchFamily="49" charset="-122"/>
                <a:ea typeface="楷体" pitchFamily="49" charset="-122"/>
              </a:rPr>
              <a:t>2.</a:t>
            </a:r>
            <a:r>
              <a:rPr lang="en-US" altLang="zh-CN" sz="1600" dirty="0"/>
              <a:t> </a:t>
            </a:r>
            <a:r>
              <a:rPr lang="en-US" altLang="zh-CN" sz="1600" dirty="0" err="1"/>
              <a:t>argv</a:t>
            </a:r>
            <a:r>
              <a:rPr lang="zh-CN" altLang="zh-CN" sz="1600" dirty="0"/>
              <a:t>参数是一个指向字符指针数组的指针</a:t>
            </a:r>
            <a:r>
              <a:rPr lang="zh-CN" altLang="zh-CN" sz="1600" dirty="0" smtClean="0"/>
              <a:t>，</a:t>
            </a:r>
            <a:endParaRPr lang="en-US" altLang="zh-CN" sz="1600" dirty="0" smtClean="0"/>
          </a:p>
          <a:p>
            <a:r>
              <a:rPr lang="zh-CN" altLang="zh-CN" sz="1600" dirty="0" smtClean="0"/>
              <a:t>这个</a:t>
            </a:r>
            <a:r>
              <a:rPr lang="zh-CN" altLang="zh-CN" sz="1600" dirty="0"/>
              <a:t>数组中的每一个元素都指向命令行实参。</a:t>
            </a:r>
            <a:endParaRPr lang="zh-CN" altLang="en-US" sz="16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1" name="图片 20" descr="按扭-5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070" y="3486150"/>
            <a:ext cx="1438659" cy="105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112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4545" y="1925421"/>
            <a:ext cx="2165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 函数调用</a:t>
            </a:r>
          </a:p>
        </p:txBody>
      </p:sp>
    </p:spTree>
    <p:extLst>
      <p:ext uri="{BB962C8B-B14F-4D97-AF65-F5344CB8AC3E}">
        <p14:creationId xmlns:p14="http://schemas.microsoft.com/office/powerpoint/2010/main" xmlns="" val="262208992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038350"/>
            <a:ext cx="256535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椭圆形标注 2"/>
          <p:cNvSpPr/>
          <p:nvPr/>
        </p:nvSpPr>
        <p:spPr>
          <a:xfrm>
            <a:off x="4000500" y="1733550"/>
            <a:ext cx="838200" cy="457200"/>
          </a:xfrm>
          <a:prstGeom prst="wedgeEllipseCallout">
            <a:avLst>
              <a:gd name="adj1" fmla="val -32870"/>
              <a:gd name="adj2" fmla="val 6435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黑体" pitchFamily="49" charset="-122"/>
                <a:ea typeface="黑体" pitchFamily="49" charset="-122"/>
              </a:rPr>
              <a:t>上网聊天</a:t>
            </a:r>
            <a:endParaRPr lang="zh-CN" altLang="en-US" sz="1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椭圆形标注 3"/>
          <p:cNvSpPr/>
          <p:nvPr/>
        </p:nvSpPr>
        <p:spPr>
          <a:xfrm>
            <a:off x="1181100" y="1733550"/>
            <a:ext cx="990600" cy="381000"/>
          </a:xfrm>
          <a:prstGeom prst="wedgeEllipseCallout">
            <a:avLst>
              <a:gd name="adj1" fmla="val 26959"/>
              <a:gd name="adj2" fmla="val 7990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黑体" pitchFamily="49" charset="-122"/>
                <a:ea typeface="黑体" pitchFamily="49" charset="-122"/>
              </a:rPr>
              <a:t>听音乐</a:t>
            </a:r>
            <a:endParaRPr lang="zh-CN" altLang="en-US" sz="1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800100" y="3257550"/>
            <a:ext cx="914400" cy="381000"/>
          </a:xfrm>
          <a:prstGeom prst="wedgeEllipseCallout">
            <a:avLst>
              <a:gd name="adj1" fmla="val 62857"/>
              <a:gd name="adj2" fmla="val -4453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黑体" pitchFamily="49" charset="-122"/>
                <a:ea typeface="黑体" pitchFamily="49" charset="-122"/>
              </a:rPr>
              <a:t>打游戏</a:t>
            </a:r>
            <a:endParaRPr lang="zh-CN" altLang="en-US" sz="1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3848100" y="4019550"/>
            <a:ext cx="990600" cy="457200"/>
          </a:xfrm>
          <a:prstGeom prst="wedgeEllipseCallout">
            <a:avLst>
              <a:gd name="adj1" fmla="val -49032"/>
              <a:gd name="adj2" fmla="val -6527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黑体" pitchFamily="49" charset="-122"/>
                <a:ea typeface="黑体" pitchFamily="49" charset="-122"/>
              </a:rPr>
              <a:t>看视频</a:t>
            </a:r>
            <a:endParaRPr lang="zh-CN" altLang="en-US" sz="12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15" descr="http://imgtech.gmw.cn/site2/20130126/002564a5eb1c126d717824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2438400"/>
            <a:ext cx="2420241" cy="1504950"/>
          </a:xfrm>
          <a:prstGeom prst="rect">
            <a:avLst/>
          </a:prstGeom>
          <a:noFill/>
        </p:spPr>
      </p:pic>
      <p:sp>
        <p:nvSpPr>
          <p:cNvPr id="8" name="椭圆形标注 7"/>
          <p:cNvSpPr/>
          <p:nvPr/>
        </p:nvSpPr>
        <p:spPr>
          <a:xfrm>
            <a:off x="7144641" y="4352925"/>
            <a:ext cx="990600" cy="457200"/>
          </a:xfrm>
          <a:prstGeom prst="wedgeEllipseCallout">
            <a:avLst>
              <a:gd name="adj1" fmla="val -45009"/>
              <a:gd name="adj2" fmla="val -12469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当菜板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6230241" y="1457325"/>
            <a:ext cx="762000" cy="457200"/>
          </a:xfrm>
          <a:prstGeom prst="wedgeEllipseCallout">
            <a:avLst>
              <a:gd name="adj1" fmla="val 39497"/>
              <a:gd name="adj2" fmla="val 1478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照相</a:t>
            </a:r>
          </a:p>
        </p:txBody>
      </p:sp>
      <p:sp>
        <p:nvSpPr>
          <p:cNvPr id="10" name="椭圆形标注 9"/>
          <p:cNvSpPr/>
          <p:nvPr/>
        </p:nvSpPr>
        <p:spPr>
          <a:xfrm>
            <a:off x="7525641" y="1457325"/>
            <a:ext cx="762000" cy="457200"/>
          </a:xfrm>
          <a:prstGeom prst="wedgeEllipseCallout">
            <a:avLst>
              <a:gd name="adj1" fmla="val -84947"/>
              <a:gd name="adj2" fmla="val 15715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3G</a:t>
            </a:r>
          </a:p>
          <a:p>
            <a:pPr algn="ctr"/>
            <a:r>
              <a:rPr lang="zh-CN" altLang="en-US" sz="1200" dirty="0" smtClean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上网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5734941" y="4429125"/>
            <a:ext cx="990600" cy="457200"/>
          </a:xfrm>
          <a:prstGeom prst="wedgeEllipseCallout">
            <a:avLst>
              <a:gd name="adj1" fmla="val 45589"/>
              <a:gd name="adj2" fmla="val -13765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充电</a:t>
            </a:r>
          </a:p>
        </p:txBody>
      </p:sp>
    </p:spTree>
    <p:extLst>
      <p:ext uri="{BB962C8B-B14F-4D97-AF65-F5344CB8AC3E}">
        <p14:creationId xmlns:p14="http://schemas.microsoft.com/office/powerpoint/2010/main" xmlns="" val="1347763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7029" y="1925421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函数的概述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>
            <a:off x="4871131" y="3402528"/>
            <a:ext cx="2193131" cy="1352430"/>
          </a:xfrm>
          <a:custGeom>
            <a:avLst/>
            <a:gdLst>
              <a:gd name="connsiteX0" fmla="*/ 0 w 2193131"/>
              <a:gd name="connsiteY0" fmla="*/ 0 h 1352430"/>
              <a:gd name="connsiteX1" fmla="*/ 2193131 w 2193131"/>
              <a:gd name="connsiteY1" fmla="*/ 0 h 1352430"/>
              <a:gd name="connsiteX2" fmla="*/ 2193131 w 2193131"/>
              <a:gd name="connsiteY2" fmla="*/ 1352430 h 1352430"/>
              <a:gd name="connsiteX3" fmla="*/ 0 w 2193131"/>
              <a:gd name="connsiteY3" fmla="*/ 1352430 h 1352430"/>
              <a:gd name="connsiteX4" fmla="*/ 0 w 2193131"/>
              <a:gd name="connsiteY4" fmla="*/ 0 h 135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131" h="1352430">
                <a:moveTo>
                  <a:pt x="0" y="0"/>
                </a:moveTo>
                <a:lnTo>
                  <a:pt x="2193131" y="0"/>
                </a:lnTo>
                <a:lnTo>
                  <a:pt x="2193131" y="1352430"/>
                </a:lnTo>
                <a:lnTo>
                  <a:pt x="0" y="13524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2550" tIns="82550" rIns="82550" bIns="8255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 kern="1200" dirty="0"/>
          </a:p>
        </p:txBody>
      </p:sp>
      <p:grpSp>
        <p:nvGrpSpPr>
          <p:cNvPr id="53" name="组合 52"/>
          <p:cNvGrpSpPr/>
          <p:nvPr/>
        </p:nvGrpSpPr>
        <p:grpSpPr>
          <a:xfrm>
            <a:off x="1012936" y="1099740"/>
            <a:ext cx="5886841" cy="3910410"/>
            <a:chOff x="1012936" y="1099740"/>
            <a:chExt cx="5886841" cy="3910410"/>
          </a:xfrm>
        </p:grpSpPr>
        <p:sp>
          <p:nvSpPr>
            <p:cNvPr id="30" name="任意多边形 29"/>
            <p:cNvSpPr/>
            <p:nvPr/>
          </p:nvSpPr>
          <p:spPr>
            <a:xfrm>
              <a:off x="1137396" y="1880354"/>
              <a:ext cx="2190499" cy="721869"/>
            </a:xfrm>
            <a:custGeom>
              <a:avLst/>
              <a:gdLst>
                <a:gd name="connsiteX0" fmla="*/ 0 w 2190499"/>
                <a:gd name="connsiteY0" fmla="*/ 0 h 721869"/>
                <a:gd name="connsiteX1" fmla="*/ 2190499 w 2190499"/>
                <a:gd name="connsiteY1" fmla="*/ 0 h 721869"/>
                <a:gd name="connsiteX2" fmla="*/ 2190499 w 2190499"/>
                <a:gd name="connsiteY2" fmla="*/ 721869 h 721869"/>
                <a:gd name="connsiteX3" fmla="*/ 0 w 2190499"/>
                <a:gd name="connsiteY3" fmla="*/ 721869 h 721869"/>
                <a:gd name="connsiteX4" fmla="*/ 0 w 2190499"/>
                <a:gd name="connsiteY4" fmla="*/ 0 h 72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499" h="721869">
                  <a:moveTo>
                    <a:pt x="0" y="0"/>
                  </a:moveTo>
                  <a:lnTo>
                    <a:pt x="2190499" y="0"/>
                  </a:lnTo>
                  <a:lnTo>
                    <a:pt x="2190499" y="721869"/>
                  </a:lnTo>
                  <a:lnTo>
                    <a:pt x="0" y="7218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70" tIns="52070" rIns="52070" bIns="52070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100" kern="1200" dirty="0" smtClean="0"/>
                <a:t>函数调用</a:t>
              </a:r>
              <a:endParaRPr lang="zh-CN" altLang="en-US" sz="4100" kern="1200" dirty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1134907" y="1660807"/>
              <a:ext cx="174244" cy="1742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椭圆 31"/>
            <p:cNvSpPr/>
            <p:nvPr/>
          </p:nvSpPr>
          <p:spPr>
            <a:xfrm>
              <a:off x="1256878" y="1416865"/>
              <a:ext cx="174244" cy="1742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椭圆 32"/>
            <p:cNvSpPr/>
            <p:nvPr/>
          </p:nvSpPr>
          <p:spPr>
            <a:xfrm>
              <a:off x="1549609" y="1465653"/>
              <a:ext cx="273812" cy="273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椭圆 33"/>
            <p:cNvSpPr/>
            <p:nvPr/>
          </p:nvSpPr>
          <p:spPr>
            <a:xfrm>
              <a:off x="1793551" y="1197317"/>
              <a:ext cx="174244" cy="1742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椭圆 34"/>
            <p:cNvSpPr/>
            <p:nvPr/>
          </p:nvSpPr>
          <p:spPr>
            <a:xfrm>
              <a:off x="2110675" y="1099740"/>
              <a:ext cx="174244" cy="1742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椭圆 35"/>
            <p:cNvSpPr/>
            <p:nvPr/>
          </p:nvSpPr>
          <p:spPr>
            <a:xfrm>
              <a:off x="2500982" y="1270500"/>
              <a:ext cx="174244" cy="1742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椭圆 36"/>
            <p:cNvSpPr/>
            <p:nvPr/>
          </p:nvSpPr>
          <p:spPr>
            <a:xfrm>
              <a:off x="2744924" y="1392471"/>
              <a:ext cx="273812" cy="273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椭圆 37"/>
            <p:cNvSpPr/>
            <p:nvPr/>
          </p:nvSpPr>
          <p:spPr>
            <a:xfrm>
              <a:off x="3086443" y="1660807"/>
              <a:ext cx="174244" cy="1742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椭圆 38"/>
            <p:cNvSpPr/>
            <p:nvPr/>
          </p:nvSpPr>
          <p:spPr>
            <a:xfrm>
              <a:off x="3232808" y="1929143"/>
              <a:ext cx="174244" cy="1742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椭圆 39"/>
            <p:cNvSpPr/>
            <p:nvPr/>
          </p:nvSpPr>
          <p:spPr>
            <a:xfrm>
              <a:off x="1964310" y="1416865"/>
              <a:ext cx="448056" cy="44805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椭圆 40"/>
            <p:cNvSpPr/>
            <p:nvPr/>
          </p:nvSpPr>
          <p:spPr>
            <a:xfrm>
              <a:off x="1012936" y="2343844"/>
              <a:ext cx="174244" cy="1742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椭圆 41"/>
            <p:cNvSpPr/>
            <p:nvPr/>
          </p:nvSpPr>
          <p:spPr>
            <a:xfrm>
              <a:off x="1159301" y="2563392"/>
              <a:ext cx="273812" cy="273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椭圆 42"/>
            <p:cNvSpPr/>
            <p:nvPr/>
          </p:nvSpPr>
          <p:spPr>
            <a:xfrm>
              <a:off x="1525214" y="2758546"/>
              <a:ext cx="398272" cy="39827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椭圆 43"/>
            <p:cNvSpPr/>
            <p:nvPr/>
          </p:nvSpPr>
          <p:spPr>
            <a:xfrm>
              <a:off x="2037493" y="3075670"/>
              <a:ext cx="174244" cy="1742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椭圆 44"/>
            <p:cNvSpPr/>
            <p:nvPr/>
          </p:nvSpPr>
          <p:spPr>
            <a:xfrm>
              <a:off x="2135069" y="2758546"/>
              <a:ext cx="273812" cy="273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椭圆 45"/>
            <p:cNvSpPr/>
            <p:nvPr/>
          </p:nvSpPr>
          <p:spPr>
            <a:xfrm>
              <a:off x="2379011" y="3100064"/>
              <a:ext cx="174244" cy="1742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椭圆 46"/>
            <p:cNvSpPr/>
            <p:nvPr/>
          </p:nvSpPr>
          <p:spPr>
            <a:xfrm>
              <a:off x="2598559" y="2709757"/>
              <a:ext cx="398272" cy="39827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椭圆 47"/>
            <p:cNvSpPr/>
            <p:nvPr/>
          </p:nvSpPr>
          <p:spPr>
            <a:xfrm>
              <a:off x="3135232" y="2612180"/>
              <a:ext cx="273812" cy="273812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燕尾形 48"/>
            <p:cNvSpPr/>
            <p:nvPr/>
          </p:nvSpPr>
          <p:spPr>
            <a:xfrm>
              <a:off x="3409044" y="1465247"/>
              <a:ext cx="804148" cy="1535206"/>
            </a:xfrm>
            <a:prstGeom prst="chevron">
              <a:avLst>
                <a:gd name="adj" fmla="val 6231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燕尾形 49"/>
            <p:cNvSpPr/>
            <p:nvPr/>
          </p:nvSpPr>
          <p:spPr>
            <a:xfrm>
              <a:off x="4066983" y="1465247"/>
              <a:ext cx="804148" cy="1535206"/>
            </a:xfrm>
            <a:prstGeom prst="chevron">
              <a:avLst>
                <a:gd name="adj" fmla="val 6231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任意多边形 50"/>
            <p:cNvSpPr/>
            <p:nvPr/>
          </p:nvSpPr>
          <p:spPr>
            <a:xfrm>
              <a:off x="5035616" y="1356336"/>
              <a:ext cx="1864161" cy="1864161"/>
            </a:xfrm>
            <a:custGeom>
              <a:avLst/>
              <a:gdLst>
                <a:gd name="connsiteX0" fmla="*/ 0 w 1864161"/>
                <a:gd name="connsiteY0" fmla="*/ 932081 h 1864161"/>
                <a:gd name="connsiteX1" fmla="*/ 932081 w 1864161"/>
                <a:gd name="connsiteY1" fmla="*/ 0 h 1864161"/>
                <a:gd name="connsiteX2" fmla="*/ 1864162 w 1864161"/>
                <a:gd name="connsiteY2" fmla="*/ 932081 h 1864161"/>
                <a:gd name="connsiteX3" fmla="*/ 932081 w 1864161"/>
                <a:gd name="connsiteY3" fmla="*/ 1864162 h 1864161"/>
                <a:gd name="connsiteX4" fmla="*/ 0 w 1864161"/>
                <a:gd name="connsiteY4" fmla="*/ 932081 h 186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161" h="1864161">
                  <a:moveTo>
                    <a:pt x="0" y="932081"/>
                  </a:moveTo>
                  <a:cubicBezTo>
                    <a:pt x="0" y="417307"/>
                    <a:pt x="417307" y="0"/>
                    <a:pt x="932081" y="0"/>
                  </a:cubicBezTo>
                  <a:cubicBezTo>
                    <a:pt x="1446855" y="0"/>
                    <a:pt x="1864162" y="417307"/>
                    <a:pt x="1864162" y="932081"/>
                  </a:cubicBezTo>
                  <a:cubicBezTo>
                    <a:pt x="1864162" y="1446855"/>
                    <a:pt x="1446855" y="1864162"/>
                    <a:pt x="932081" y="1864162"/>
                  </a:cubicBezTo>
                  <a:cubicBezTo>
                    <a:pt x="417307" y="1864162"/>
                    <a:pt x="0" y="1446855"/>
                    <a:pt x="0" y="932081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3000" tIns="273000" rIns="273000" bIns="27300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600" kern="1200" dirty="0" smtClean="0"/>
                <a:t>嵌套调用</a:t>
              </a:r>
              <a:endParaRPr lang="zh-CN" altLang="en-US" sz="3600" kern="1200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5029200" y="3257550"/>
              <a:ext cx="1828800" cy="17526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3600" dirty="0"/>
                <a:t>递归调用</a:t>
              </a:r>
            </a:p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7548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1278" y="1925421"/>
            <a:ext cx="3092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 函数调用方式</a:t>
            </a:r>
          </a:p>
        </p:txBody>
      </p:sp>
    </p:spTree>
    <p:extLst>
      <p:ext uri="{BB962C8B-B14F-4D97-AF65-F5344CB8AC3E}">
        <p14:creationId xmlns:p14="http://schemas.microsoft.com/office/powerpoint/2010/main" xmlns="" val="154511535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038225" y="819150"/>
            <a:ext cx="510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/>
              <a:t>函数调用的方式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1038225" y="1590675"/>
            <a:ext cx="3733800" cy="685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zh-CN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函数</a:t>
            </a:r>
            <a:r>
              <a:rPr lang="zh-CN" altLang="zh-CN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语句调用</a:t>
            </a:r>
            <a:endParaRPr lang="zh-CN" alt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zh-CN" altLang="en-US" dirty="0">
              <a:solidFill>
                <a:srgbClr val="FF3737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43400" y="4019550"/>
            <a:ext cx="3733800" cy="685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把函数作为参数使用</a:t>
            </a:r>
            <a:endParaRPr lang="zh-CN" alt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38400" y="2800350"/>
            <a:ext cx="3733800" cy="685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表达式中调用函数</a:t>
            </a:r>
            <a:endParaRPr lang="zh-CN" alt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0344146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4545" y="1925421"/>
            <a:ext cx="2165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</a:rPr>
              <a:t>嵌套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调用</a:t>
            </a:r>
          </a:p>
        </p:txBody>
      </p:sp>
    </p:spTree>
    <p:extLst>
      <p:ext uri="{BB962C8B-B14F-4D97-AF65-F5344CB8AC3E}">
        <p14:creationId xmlns:p14="http://schemas.microsoft.com/office/powerpoint/2010/main" xmlns="" val="154511535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038225" y="819150"/>
            <a:ext cx="510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/>
              <a:t>嵌套调用</a:t>
            </a:r>
            <a:endParaRPr lang="zh-CN" altLang="en-US" sz="3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311505" y="1770507"/>
            <a:ext cx="1510589" cy="2619375"/>
            <a:chOff x="311505" y="1770507"/>
            <a:chExt cx="1510589" cy="2619375"/>
          </a:xfrm>
        </p:grpSpPr>
        <p:pic>
          <p:nvPicPr>
            <p:cNvPr id="4" name="图片 3" descr="234742-1212251K10631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505" y="1770507"/>
              <a:ext cx="1510589" cy="21336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85800" y="4008882"/>
              <a:ext cx="1136294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总裁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33650" y="1950339"/>
            <a:ext cx="1869034" cy="2450211"/>
            <a:chOff x="2533650" y="1950339"/>
            <a:chExt cx="1869034" cy="2450211"/>
          </a:xfrm>
        </p:grpSpPr>
        <p:pic>
          <p:nvPicPr>
            <p:cNvPr id="33795" name="Picture 3" descr="C:\Program Files\Microsoft Office\MEDIA\CAGCAT10\j0292020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650" y="1950339"/>
              <a:ext cx="1869034" cy="1773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2900020" y="4019550"/>
              <a:ext cx="1136294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经理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53025" y="1810436"/>
            <a:ext cx="1807769" cy="2569921"/>
            <a:chOff x="5153025" y="1810436"/>
            <a:chExt cx="1807769" cy="2569921"/>
          </a:xfrm>
        </p:grpSpPr>
        <p:pic>
          <p:nvPicPr>
            <p:cNvPr id="33794" name="Picture 2" descr="C:\Program Files\Microsoft Office\MEDIA\CAGCAT10\j0291984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025" y="1810436"/>
              <a:ext cx="1807769" cy="1913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5488762" y="3999357"/>
              <a:ext cx="1136294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职员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842428" y="2468269"/>
            <a:ext cx="1136294" cy="1844270"/>
            <a:chOff x="7842428" y="2468269"/>
            <a:chExt cx="1136294" cy="1844270"/>
          </a:xfrm>
        </p:grpSpPr>
        <p:pic>
          <p:nvPicPr>
            <p:cNvPr id="33796" name="Picture 4" descr="C:\Program Files\Microsoft Office\MEDIA\CAGCAT10\j0300520.gif"/>
            <p:cNvPicPr>
              <a:picLocks noChangeAspect="1" noChangeArrowheads="1" noCrop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4325" y="2468269"/>
              <a:ext cx="952500" cy="81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7842428" y="3931539"/>
              <a:ext cx="1136294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目标</a:t>
              </a:r>
            </a:p>
          </p:txBody>
        </p:sp>
      </p:grpSp>
      <p:sp>
        <p:nvSpPr>
          <p:cNvPr id="7" name="右箭头 6"/>
          <p:cNvSpPr/>
          <p:nvPr/>
        </p:nvSpPr>
        <p:spPr>
          <a:xfrm>
            <a:off x="1822094" y="2837307"/>
            <a:ext cx="711556" cy="18653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4402684" y="2837307"/>
            <a:ext cx="711556" cy="18653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7092772" y="2837307"/>
            <a:ext cx="711556" cy="18653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6008252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038225" y="819150"/>
            <a:ext cx="3305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/>
              <a:t>上述嵌套关系</a:t>
            </a:r>
            <a:endParaRPr lang="zh-CN" altLang="en-US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74863" y="2097087"/>
            <a:ext cx="1089025" cy="33972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   总裁</a:t>
            </a:r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74863" y="3316286"/>
            <a:ext cx="1089025" cy="33972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   经理</a:t>
            </a:r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979863" y="2097087"/>
            <a:ext cx="1089025" cy="33972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   经理</a:t>
            </a:r>
            <a:endParaRPr lang="zh-CN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979863" y="3316286"/>
            <a:ext cx="1089025" cy="33972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   职员</a:t>
            </a:r>
            <a:endParaRPr lang="zh-CN" alt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884863" y="2097087"/>
            <a:ext cx="1089025" cy="33972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   职员</a:t>
            </a:r>
            <a:endParaRPr lang="zh-CN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903913" y="3316286"/>
            <a:ext cx="1089025" cy="339725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    目标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4" idx="2"/>
            <a:endCxn id="6" idx="0"/>
          </p:cNvCxnSpPr>
          <p:nvPr/>
        </p:nvCxnSpPr>
        <p:spPr>
          <a:xfrm>
            <a:off x="2619376" y="2436812"/>
            <a:ext cx="0" cy="879474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524375" y="2436812"/>
            <a:ext cx="0" cy="879474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429375" y="2436812"/>
            <a:ext cx="0" cy="879474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6" idx="2"/>
            <a:endCxn id="7" idx="1"/>
          </p:cNvCxnSpPr>
          <p:nvPr/>
        </p:nvCxnSpPr>
        <p:spPr>
          <a:xfrm rot="5400000" flipH="1" flipV="1">
            <a:off x="2605088" y="2281237"/>
            <a:ext cx="1389061" cy="1360487"/>
          </a:xfrm>
          <a:prstGeom prst="curvedConnector4">
            <a:avLst>
              <a:gd name="adj1" fmla="val -16457"/>
              <a:gd name="adj2" fmla="val 70012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/>
          <p:nvPr/>
        </p:nvCxnSpPr>
        <p:spPr>
          <a:xfrm rot="5400000" flipH="1" flipV="1">
            <a:off x="4510089" y="2290762"/>
            <a:ext cx="1389061" cy="1360487"/>
          </a:xfrm>
          <a:prstGeom prst="curvedConnector4">
            <a:avLst>
              <a:gd name="adj1" fmla="val -16457"/>
              <a:gd name="adj2" fmla="val 70012"/>
            </a:avLst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566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038225" y="819150"/>
            <a:ext cx="33051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/>
              <a:t>主要代码实现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723900" y="1504950"/>
            <a:ext cx="7239000" cy="301621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rgbClr val="0000FF"/>
                </a:solidFill>
              </a:rPr>
              <a:t>int</a:t>
            </a:r>
            <a:r>
              <a:rPr lang="en-US" altLang="zh-CN" sz="1000" dirty="0"/>
              <a:t> main</a:t>
            </a:r>
            <a:r>
              <a:rPr lang="en-US" altLang="zh-CN" sz="1000" dirty="0" smtClean="0"/>
              <a:t>(){</a:t>
            </a:r>
            <a:endParaRPr lang="en-US" altLang="zh-CN" sz="1000" dirty="0"/>
          </a:p>
          <a:p>
            <a:r>
              <a:rPr lang="en-US" altLang="zh-CN" sz="1000" dirty="0"/>
              <a:t>	CEO();					</a:t>
            </a:r>
            <a:r>
              <a:rPr lang="en-US" altLang="zh-CN" sz="1000" dirty="0" smtClean="0"/>
              <a:t> </a:t>
            </a:r>
            <a:endParaRPr lang="en-US" altLang="zh-CN" sz="1000" dirty="0"/>
          </a:p>
          <a:p>
            <a:r>
              <a:rPr lang="en-US" altLang="zh-CN" sz="1000" dirty="0"/>
              <a:t>	</a:t>
            </a:r>
            <a:r>
              <a:rPr lang="en-US" altLang="zh-CN" sz="1000" dirty="0">
                <a:solidFill>
                  <a:srgbClr val="0000FF"/>
                </a:solidFill>
              </a:rPr>
              <a:t>return</a:t>
            </a:r>
            <a:r>
              <a:rPr lang="en-US" altLang="zh-CN" sz="1000" dirty="0"/>
              <a:t> 0;</a:t>
            </a:r>
          </a:p>
          <a:p>
            <a:r>
              <a:rPr lang="en-US" altLang="zh-CN" sz="1000" dirty="0"/>
              <a:t>}</a:t>
            </a:r>
          </a:p>
          <a:p>
            <a:r>
              <a:rPr lang="en-US" altLang="zh-CN" sz="1000" dirty="0" smtClean="0">
                <a:solidFill>
                  <a:srgbClr val="0000FF"/>
                </a:solidFill>
              </a:rPr>
              <a:t>void</a:t>
            </a:r>
            <a:r>
              <a:rPr lang="en-US" altLang="zh-CN" sz="1000" dirty="0" smtClean="0"/>
              <a:t>  </a:t>
            </a:r>
            <a:r>
              <a:rPr lang="en-US" altLang="zh-CN" sz="1000" dirty="0"/>
              <a:t>CEO</a:t>
            </a:r>
            <a:r>
              <a:rPr lang="en-US" altLang="zh-CN" sz="1000" dirty="0" smtClean="0"/>
              <a:t>(){</a:t>
            </a:r>
            <a:endParaRPr lang="en-US" altLang="zh-CN" sz="1000" dirty="0"/>
          </a:p>
          <a:p>
            <a:r>
              <a:rPr lang="en-US" altLang="zh-CN" sz="1000" dirty="0"/>
              <a:t>	</a:t>
            </a:r>
            <a:r>
              <a:rPr lang="en-US" altLang="zh-CN" sz="1000" dirty="0" err="1"/>
              <a:t>printf</a:t>
            </a:r>
            <a:r>
              <a:rPr lang="en-US" altLang="zh-CN" sz="1000" dirty="0"/>
              <a:t>("The CEO's working is telling Manager\n");</a:t>
            </a:r>
          </a:p>
          <a:p>
            <a:r>
              <a:rPr lang="en-US" altLang="zh-CN" sz="1000" dirty="0"/>
              <a:t>	Manager</a:t>
            </a:r>
            <a:r>
              <a:rPr lang="en-US" altLang="zh-CN" sz="1000" dirty="0" smtClean="0"/>
              <a:t>();</a:t>
            </a:r>
            <a:endParaRPr lang="en-US" altLang="zh-CN" sz="1000" dirty="0"/>
          </a:p>
          <a:p>
            <a:r>
              <a:rPr lang="en-US" altLang="zh-CN" sz="1000" dirty="0"/>
              <a:t>}</a:t>
            </a:r>
          </a:p>
          <a:p>
            <a:r>
              <a:rPr lang="en-US" altLang="zh-CN" sz="1000" dirty="0" smtClean="0">
                <a:solidFill>
                  <a:srgbClr val="0000FF"/>
                </a:solidFill>
              </a:rPr>
              <a:t>void</a:t>
            </a:r>
            <a:r>
              <a:rPr lang="en-US" altLang="zh-CN" sz="1000" dirty="0" smtClean="0"/>
              <a:t>  </a:t>
            </a:r>
            <a:r>
              <a:rPr lang="en-US" altLang="zh-CN" sz="1000" dirty="0"/>
              <a:t>Manager</a:t>
            </a:r>
            <a:r>
              <a:rPr lang="en-US" altLang="zh-CN" sz="1000" dirty="0" smtClean="0"/>
              <a:t>(){</a:t>
            </a:r>
            <a:endParaRPr lang="en-US" altLang="zh-CN" sz="1000" dirty="0"/>
          </a:p>
          <a:p>
            <a:r>
              <a:rPr lang="en-US" altLang="zh-CN" sz="1000" dirty="0"/>
              <a:t>	</a:t>
            </a:r>
            <a:r>
              <a:rPr lang="en-US" altLang="zh-CN" sz="1000" dirty="0" err="1" smtClean="0"/>
              <a:t>printf</a:t>
            </a:r>
            <a:r>
              <a:rPr lang="en-US" altLang="zh-CN" sz="1000" dirty="0"/>
              <a:t>("The Manager's working's work is telling </a:t>
            </a:r>
            <a:r>
              <a:rPr lang="en-US" altLang="zh-CN" sz="1000" dirty="0" err="1"/>
              <a:t>AssistantManager</a:t>
            </a:r>
            <a:r>
              <a:rPr lang="en-US" altLang="zh-CN" sz="1000" dirty="0"/>
              <a:t>\n");</a:t>
            </a:r>
          </a:p>
          <a:p>
            <a:r>
              <a:rPr lang="en-US" altLang="zh-CN" sz="1000" dirty="0"/>
              <a:t>	</a:t>
            </a:r>
            <a:r>
              <a:rPr lang="en-US" altLang="zh-CN" sz="1000" dirty="0" err="1"/>
              <a:t>AssistantManager</a:t>
            </a:r>
            <a:r>
              <a:rPr lang="en-US" altLang="zh-CN" sz="1000" dirty="0" smtClean="0"/>
              <a:t>();</a:t>
            </a:r>
          </a:p>
          <a:p>
            <a:r>
              <a:rPr lang="en-US" altLang="zh-CN" sz="1000" dirty="0" smtClean="0"/>
              <a:t>}</a:t>
            </a:r>
            <a:endParaRPr lang="en-US" altLang="zh-CN" sz="1000" dirty="0"/>
          </a:p>
          <a:p>
            <a:r>
              <a:rPr lang="en-US" altLang="zh-CN" sz="1000" dirty="0" smtClean="0">
                <a:solidFill>
                  <a:srgbClr val="0000FF"/>
                </a:solidFill>
              </a:rPr>
              <a:t>void</a:t>
            </a:r>
            <a:r>
              <a:rPr lang="en-US" altLang="zh-CN" sz="1000" dirty="0" smtClean="0"/>
              <a:t>  </a:t>
            </a:r>
            <a:r>
              <a:rPr lang="en-US" altLang="zh-CN" sz="1000" dirty="0" err="1"/>
              <a:t>AssistantManager</a:t>
            </a:r>
            <a:r>
              <a:rPr lang="en-US" altLang="zh-CN" sz="1000" dirty="0" smtClean="0"/>
              <a:t>(){</a:t>
            </a:r>
            <a:endParaRPr lang="en-US" altLang="zh-CN" sz="1000" dirty="0"/>
          </a:p>
          <a:p>
            <a:r>
              <a:rPr lang="en-US" altLang="zh-CN" sz="1000" dirty="0"/>
              <a:t>	</a:t>
            </a:r>
            <a:r>
              <a:rPr lang="en-US" altLang="zh-CN" sz="1000" dirty="0" err="1" smtClean="0"/>
              <a:t>printf</a:t>
            </a:r>
            <a:r>
              <a:rPr lang="en-US" altLang="zh-CN" sz="1000" dirty="0"/>
              <a:t>("The </a:t>
            </a:r>
            <a:r>
              <a:rPr lang="en-US" altLang="zh-CN" sz="1000" dirty="0" err="1"/>
              <a:t>AssistantManager's</a:t>
            </a:r>
            <a:r>
              <a:rPr lang="en-US" altLang="zh-CN" sz="1000" dirty="0"/>
              <a:t> work is telling Clerk\n");</a:t>
            </a:r>
          </a:p>
          <a:p>
            <a:r>
              <a:rPr lang="en-US" altLang="zh-CN" sz="1000" dirty="0"/>
              <a:t>	Clerk</a:t>
            </a:r>
            <a:r>
              <a:rPr lang="en-US" altLang="zh-CN" sz="1000" dirty="0" smtClean="0"/>
              <a:t>();</a:t>
            </a:r>
          </a:p>
          <a:p>
            <a:r>
              <a:rPr lang="en-US" altLang="zh-CN" sz="1000" dirty="0" smtClean="0"/>
              <a:t>}</a:t>
            </a:r>
            <a:endParaRPr lang="en-US" altLang="zh-CN" sz="1000" dirty="0"/>
          </a:p>
          <a:p>
            <a:r>
              <a:rPr lang="en-US" altLang="zh-CN" sz="1000" dirty="0" smtClean="0">
                <a:solidFill>
                  <a:srgbClr val="0000FF"/>
                </a:solidFill>
              </a:rPr>
              <a:t>void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Clerk</a:t>
            </a:r>
            <a:r>
              <a:rPr lang="en-US" altLang="zh-CN" sz="1000" dirty="0" smtClean="0"/>
              <a:t>(){</a:t>
            </a:r>
            <a:endParaRPr lang="en-US" altLang="zh-CN" sz="1000" dirty="0"/>
          </a:p>
          <a:p>
            <a:r>
              <a:rPr lang="en-US" altLang="zh-CN" sz="1000" dirty="0"/>
              <a:t>	</a:t>
            </a:r>
            <a:r>
              <a:rPr lang="en-US" altLang="zh-CN" sz="1000" dirty="0" err="1"/>
              <a:t>printf</a:t>
            </a:r>
            <a:r>
              <a:rPr lang="en-US" altLang="zh-CN" sz="1000" dirty="0"/>
              <a:t>("The Clerk's work is making it\n");</a:t>
            </a:r>
          </a:p>
          <a:p>
            <a:r>
              <a:rPr lang="en-US" altLang="zh-CN" sz="1000" dirty="0"/>
              <a:t>}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194017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4545" y="1925421"/>
            <a:ext cx="2165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</a:rPr>
              <a:t>递归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调用</a:t>
            </a:r>
          </a:p>
        </p:txBody>
      </p:sp>
    </p:spTree>
    <p:extLst>
      <p:ext uri="{BB962C8B-B14F-4D97-AF65-F5344CB8AC3E}">
        <p14:creationId xmlns:p14="http://schemas.microsoft.com/office/powerpoint/2010/main" xmlns="" val="154511535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038225" y="819150"/>
            <a:ext cx="510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/>
              <a:t>递归</a:t>
            </a:r>
            <a:r>
              <a:rPr lang="zh-CN" altLang="en-US" sz="3200" dirty="0" smtClean="0"/>
              <a:t>调用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汉诺塔问题</a:t>
            </a:r>
            <a:endParaRPr lang="zh-CN" altLang="en-US" sz="32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1676399" y="1809750"/>
            <a:ext cx="1" cy="121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62000" y="3028950"/>
            <a:ext cx="1981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图: 磁盘 10"/>
          <p:cNvSpPr/>
          <p:nvPr/>
        </p:nvSpPr>
        <p:spPr>
          <a:xfrm>
            <a:off x="990600" y="2800350"/>
            <a:ext cx="1371600" cy="228600"/>
          </a:xfrm>
          <a:prstGeom prst="flowChartMagneticDisk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rgbClr val="FF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磁盘 11"/>
          <p:cNvSpPr/>
          <p:nvPr/>
        </p:nvSpPr>
        <p:spPr>
          <a:xfrm>
            <a:off x="1143000" y="2571750"/>
            <a:ext cx="1066800" cy="228600"/>
          </a:xfrm>
          <a:prstGeom prst="flowChartMagneticDisk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磁盘 13"/>
          <p:cNvSpPr/>
          <p:nvPr/>
        </p:nvSpPr>
        <p:spPr>
          <a:xfrm>
            <a:off x="1300162" y="2390775"/>
            <a:ext cx="752475" cy="180975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69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磁盘 14"/>
          <p:cNvSpPr/>
          <p:nvPr/>
        </p:nvSpPr>
        <p:spPr>
          <a:xfrm>
            <a:off x="1385888" y="2190750"/>
            <a:ext cx="604838" cy="216693"/>
          </a:xfrm>
          <a:prstGeom prst="flowChartMagneticDisk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4191000" y="1847850"/>
            <a:ext cx="1" cy="121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276601" y="3067050"/>
            <a:ext cx="1981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781800" y="1876425"/>
            <a:ext cx="1" cy="121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67401" y="3095625"/>
            <a:ext cx="1981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143000" y="3333750"/>
            <a:ext cx="1219200" cy="304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81400" y="3352800"/>
            <a:ext cx="1219200" cy="304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48401" y="3371850"/>
            <a:ext cx="1219200" cy="304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680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038225" y="819150"/>
            <a:ext cx="510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/>
              <a:t>汉诺塔问题</a:t>
            </a:r>
            <a:endParaRPr lang="zh-CN" altLang="en-US" sz="32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676399" y="1809750"/>
            <a:ext cx="1" cy="121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62000" y="3028950"/>
            <a:ext cx="1981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磁盘 5"/>
          <p:cNvSpPr/>
          <p:nvPr/>
        </p:nvSpPr>
        <p:spPr>
          <a:xfrm>
            <a:off x="990600" y="2800350"/>
            <a:ext cx="1371600" cy="228600"/>
          </a:xfrm>
          <a:prstGeom prst="flowChartMagneticDisk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rgbClr val="FF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磁盘 6"/>
          <p:cNvSpPr/>
          <p:nvPr/>
        </p:nvSpPr>
        <p:spPr>
          <a:xfrm>
            <a:off x="1143000" y="2571750"/>
            <a:ext cx="1066800" cy="228600"/>
          </a:xfrm>
          <a:prstGeom prst="flowChartMagneticDisk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43000" y="3333750"/>
            <a:ext cx="1219200" cy="304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191000" y="1847850"/>
            <a:ext cx="1" cy="121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276601" y="3067050"/>
            <a:ext cx="1981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81800" y="1857375"/>
            <a:ext cx="1" cy="121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867401" y="3076575"/>
            <a:ext cx="1981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磁盘 13"/>
          <p:cNvSpPr/>
          <p:nvPr/>
        </p:nvSpPr>
        <p:spPr>
          <a:xfrm>
            <a:off x="6405563" y="2886075"/>
            <a:ext cx="752475" cy="180975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69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磁盘 14"/>
          <p:cNvSpPr/>
          <p:nvPr/>
        </p:nvSpPr>
        <p:spPr>
          <a:xfrm>
            <a:off x="6498433" y="2686050"/>
            <a:ext cx="604838" cy="216693"/>
          </a:xfrm>
          <a:prstGeom prst="flowChartMagneticDisk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581400" y="3352800"/>
            <a:ext cx="1219200" cy="304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34101" y="3324225"/>
            <a:ext cx="1219200" cy="304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941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8953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8"/>
          <p:cNvSpPr txBox="1">
            <a:spLocks/>
          </p:cNvSpPr>
          <p:nvPr/>
        </p:nvSpPr>
        <p:spPr>
          <a:xfrm>
            <a:off x="1143000" y="819150"/>
            <a:ext cx="3276600" cy="609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zh-CN" altLang="en-US" sz="3200" dirty="0" smtClean="0">
                <a:latin typeface="+mj-lt"/>
                <a:ea typeface="+mj-ea"/>
                <a:cs typeface="+mj-cs"/>
              </a:rPr>
              <a:t> </a:t>
            </a:r>
            <a:r>
              <a:rPr lang="zh-CN" altLang="en-US" sz="3200" dirty="0">
                <a:latin typeface="+mj-lt"/>
                <a:ea typeface="+mj-ea"/>
                <a:cs typeface="+mj-cs"/>
              </a:rPr>
              <a:t>数学中</a:t>
            </a:r>
            <a:r>
              <a:rPr lang="zh-CN" altLang="en-US" sz="3200" dirty="0" smtClean="0">
                <a:latin typeface="+mj-lt"/>
                <a:ea typeface="+mj-ea"/>
                <a:cs typeface="+mj-cs"/>
              </a:rPr>
              <a:t>的函数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1200" y="1436688"/>
            <a:ext cx="5486400" cy="3169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4412" y="1436688"/>
            <a:ext cx="6239976" cy="328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61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1915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1038225" y="819150"/>
            <a:ext cx="510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/>
              <a:t>汉诺塔问题</a:t>
            </a:r>
            <a:endParaRPr lang="zh-CN" altLang="en-US" sz="32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1676399" y="1809750"/>
            <a:ext cx="1" cy="121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62000" y="3028950"/>
            <a:ext cx="1981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磁盘 5"/>
          <p:cNvSpPr/>
          <p:nvPr/>
        </p:nvSpPr>
        <p:spPr>
          <a:xfrm>
            <a:off x="6105526" y="2847975"/>
            <a:ext cx="1371600" cy="228600"/>
          </a:xfrm>
          <a:prstGeom prst="flowChartMagneticDisk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rgbClr val="FF7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43000" y="3333750"/>
            <a:ext cx="1219200" cy="304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191000" y="1847850"/>
            <a:ext cx="1" cy="121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276601" y="3067050"/>
            <a:ext cx="1981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81800" y="1857375"/>
            <a:ext cx="1" cy="121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867401" y="3076575"/>
            <a:ext cx="1981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581400" y="3352800"/>
            <a:ext cx="1219200" cy="304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34101" y="3324225"/>
            <a:ext cx="1219200" cy="304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流程图: 磁盘 18"/>
          <p:cNvSpPr/>
          <p:nvPr/>
        </p:nvSpPr>
        <p:spPr>
          <a:xfrm>
            <a:off x="3657600" y="2847975"/>
            <a:ext cx="1066800" cy="228600"/>
          </a:xfrm>
          <a:prstGeom prst="flowChartMagneticDisk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磁盘 19"/>
          <p:cNvSpPr/>
          <p:nvPr/>
        </p:nvSpPr>
        <p:spPr>
          <a:xfrm>
            <a:off x="3814763" y="2686050"/>
            <a:ext cx="752475" cy="180975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691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磁盘 20"/>
          <p:cNvSpPr/>
          <p:nvPr/>
        </p:nvSpPr>
        <p:spPr>
          <a:xfrm>
            <a:off x="3907633" y="2469357"/>
            <a:ext cx="604838" cy="216693"/>
          </a:xfrm>
          <a:prstGeom prst="flowChartMagneticDisk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爆炸形 1 17"/>
          <p:cNvSpPr/>
          <p:nvPr/>
        </p:nvSpPr>
        <p:spPr>
          <a:xfrm>
            <a:off x="762000" y="1428750"/>
            <a:ext cx="6934200" cy="3276600"/>
          </a:xfrm>
          <a:prstGeom prst="irregularSeal1">
            <a:avLst/>
          </a:prstGeom>
          <a:solidFill>
            <a:srgbClr val="FFC000"/>
          </a:solidFill>
          <a:ln>
            <a:solidFill>
              <a:srgbClr val="FF37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）把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上的</a:t>
            </a:r>
            <a:r>
              <a:rPr lang="en-US" altLang="zh-CN" dirty="0" smtClean="0">
                <a:solidFill>
                  <a:schemeClr val="tx1"/>
                </a:solidFill>
              </a:rPr>
              <a:t>n-1</a:t>
            </a:r>
            <a:r>
              <a:rPr lang="zh-CN" altLang="en-US" dirty="0" smtClean="0">
                <a:solidFill>
                  <a:schemeClr val="tx1"/>
                </a:solidFill>
              </a:rPr>
              <a:t>个圆盘移动在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上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）把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上的一个圆盘移动在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上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）把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上的</a:t>
            </a:r>
            <a:r>
              <a:rPr lang="en-US" altLang="zh-CN" dirty="0" smtClean="0">
                <a:solidFill>
                  <a:schemeClr val="tx1"/>
                </a:solidFill>
              </a:rPr>
              <a:t>n-1</a:t>
            </a:r>
            <a:r>
              <a:rPr lang="zh-CN" altLang="en-US" dirty="0" smtClean="0">
                <a:solidFill>
                  <a:schemeClr val="tx1"/>
                </a:solidFill>
              </a:rPr>
              <a:t>个圆盘移到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上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4286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85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385" decel="100000"/>
                                        <p:tgtEl>
                                          <p:spTgt spid="1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385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385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4546" y="1925421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 内部函数</a:t>
            </a:r>
          </a:p>
        </p:txBody>
      </p:sp>
    </p:spTree>
    <p:extLst>
      <p:ext uri="{BB962C8B-B14F-4D97-AF65-F5344CB8AC3E}">
        <p14:creationId xmlns:p14="http://schemas.microsoft.com/office/powerpoint/2010/main" xmlns="" val="341842345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971549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1143000" y="77073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dirty="0" smtClean="0"/>
              <a:t>内部函数好处</a:t>
            </a:r>
            <a:endParaRPr lang="zh-CN" dirty="0"/>
          </a:p>
        </p:txBody>
      </p:sp>
      <p:pic>
        <p:nvPicPr>
          <p:cNvPr id="5" name="Picture 2" descr="F:\功夫Java\素材\gif\201405211405340415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3450" y="1989930"/>
            <a:ext cx="3263284" cy="1676400"/>
          </a:xfrm>
          <a:prstGeom prst="rect">
            <a:avLst/>
          </a:prstGeom>
          <a:noFill/>
        </p:spPr>
      </p:pic>
      <p:pic>
        <p:nvPicPr>
          <p:cNvPr id="6" name="Picture 3" descr="F:\功夫Java\素材\gif\0a4ffdfe9925bc31191a26395edf8db1ca137001.jpg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33900" y="1885950"/>
            <a:ext cx="3733800" cy="2400300"/>
          </a:xfrm>
          <a:prstGeom prst="rect">
            <a:avLst/>
          </a:prstGeom>
          <a:noFill/>
        </p:spPr>
      </p:pic>
      <p:pic>
        <p:nvPicPr>
          <p:cNvPr id="1026" name="Picture 2" descr="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08958" y="1690289"/>
            <a:ext cx="4168042" cy="291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8840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971549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1143000" y="77073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dirty="0" smtClean="0"/>
              <a:t>内部函数</a:t>
            </a:r>
            <a:endParaRPr 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1143000" y="1833859"/>
            <a:ext cx="6101164" cy="1862330"/>
            <a:chOff x="1137836" y="1685925"/>
            <a:chExt cx="6101164" cy="1862330"/>
          </a:xfrm>
        </p:grpSpPr>
        <p:grpSp>
          <p:nvGrpSpPr>
            <p:cNvPr id="5" name="组合 7"/>
            <p:cNvGrpSpPr/>
            <p:nvPr/>
          </p:nvGrpSpPr>
          <p:grpSpPr>
            <a:xfrm>
              <a:off x="1137836" y="1685925"/>
              <a:ext cx="1252730" cy="1862330"/>
              <a:chOff x="381000" y="1428750"/>
              <a:chExt cx="1252730" cy="1862330"/>
            </a:xfrm>
          </p:grpSpPr>
          <p:pic>
            <p:nvPicPr>
              <p:cNvPr id="7" name="图片 6" descr="按扭-17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1000" y="142875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49069" y="215688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仿宋" pitchFamily="49" charset="-122"/>
                    <a:ea typeface="仿宋" pitchFamily="49" charset="-122"/>
                  </a:rPr>
                  <a:t>语法</a:t>
                </a: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667000" y="2414058"/>
              <a:ext cx="4572000" cy="369332"/>
            </a:xfrm>
            <a:prstGeom prst="rect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>
              <a:spAutoFit/>
            </a:bodyPr>
            <a:lstStyle/>
            <a:p>
              <a:r>
                <a:rPr lang="en-US" altLang="zh-CN" dirty="0" smtClean="0"/>
                <a:t>static </a:t>
              </a:r>
              <a:r>
                <a:rPr lang="zh-CN" altLang="zh-CN" dirty="0" smtClean="0"/>
                <a:t>返回</a:t>
              </a:r>
              <a:r>
                <a:rPr lang="zh-CN" altLang="zh-CN" dirty="0"/>
                <a:t>值类型</a:t>
              </a:r>
              <a:r>
                <a:rPr lang="en-US" altLang="zh-CN" dirty="0"/>
                <a:t>  </a:t>
              </a:r>
              <a:r>
                <a:rPr lang="zh-CN" altLang="zh-CN" dirty="0"/>
                <a:t>函数名</a:t>
              </a:r>
              <a:r>
                <a:rPr lang="en-US" altLang="zh-CN" dirty="0"/>
                <a:t>(</a:t>
              </a:r>
              <a:r>
                <a:rPr lang="zh-CN" altLang="zh-CN" dirty="0"/>
                <a:t>参数列表</a:t>
              </a:r>
              <a:r>
                <a:rPr lang="en-US" altLang="zh-CN" dirty="0"/>
                <a:t>); </a:t>
              </a:r>
              <a:endParaRPr lang="zh-CN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81674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 idx="4294967295"/>
          </p:nvPr>
        </p:nvSpPr>
        <p:spPr>
          <a:xfrm>
            <a:off x="1143000" y="770730"/>
            <a:ext cx="6781800" cy="857250"/>
          </a:xfrm>
        </p:spPr>
        <p:txBody>
          <a:bodyPr/>
          <a:lstStyle/>
          <a:p>
            <a:pPr algn="l" eaLnBrk="1" hangingPunct="1"/>
            <a:r>
              <a:rPr lang="zh-CN" altLang="en-US" dirty="0" smtClean="0"/>
              <a:t>内部函数</a:t>
            </a:r>
            <a:endParaRPr lang="zh-CN" dirty="0"/>
          </a:p>
        </p:txBody>
      </p:sp>
      <p:pic>
        <p:nvPicPr>
          <p:cNvPr id="41988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971549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"/>
          <p:cNvGrpSpPr/>
          <p:nvPr/>
        </p:nvGrpSpPr>
        <p:grpSpPr>
          <a:xfrm>
            <a:off x="1752600" y="2341895"/>
            <a:ext cx="5334001" cy="869505"/>
            <a:chOff x="609599" y="2114550"/>
            <a:chExt cx="5334001" cy="869505"/>
          </a:xfrm>
        </p:grpSpPr>
        <p:pic>
          <p:nvPicPr>
            <p:cNvPr id="41992" name="图片 11" descr="书藉图标4_12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9599" y="2419350"/>
              <a:ext cx="990600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圆角矩形 12"/>
            <p:cNvSpPr/>
            <p:nvPr/>
          </p:nvSpPr>
          <p:spPr>
            <a:xfrm>
              <a:off x="1812791" y="2591492"/>
              <a:ext cx="3902209" cy="371775"/>
            </a:xfrm>
            <a:prstGeom prst="round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圆角矩形标注 13"/>
            <p:cNvSpPr/>
            <p:nvPr/>
          </p:nvSpPr>
          <p:spPr>
            <a:xfrm>
              <a:off x="4724400" y="2114550"/>
              <a:ext cx="1219200" cy="304800"/>
            </a:xfrm>
            <a:prstGeom prst="wedgeRoundRectCallout">
              <a:avLst>
                <a:gd name="adj1" fmla="val -36886"/>
                <a:gd name="adj2" fmla="val 91824"/>
                <a:gd name="adj3" fmla="val 16667"/>
              </a:avLst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accent6">
                      <a:lumMod val="50000"/>
                    </a:schemeClr>
                  </a:solidFill>
                  <a:latin typeface="仿宋" pitchFamily="49" charset="-122"/>
                  <a:ea typeface="仿宋" pitchFamily="49" charset="-122"/>
                </a:rPr>
                <a:t>静态</a:t>
              </a:r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latin typeface="仿宋" pitchFamily="49" charset="-122"/>
                  <a:ea typeface="仿宋" pitchFamily="49" charset="-122"/>
                </a:rPr>
                <a:t>函数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1904999" y="2614723"/>
              <a:ext cx="3300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static </a:t>
              </a:r>
              <a:r>
                <a:rPr lang="en-US" altLang="zh-CN" dirty="0" smtClean="0">
                  <a:solidFill>
                    <a:srgbClr val="0000FF"/>
                  </a:solidFill>
                </a:rPr>
                <a:t>char  </a:t>
              </a:r>
              <a:r>
                <a:rPr lang="en-US" altLang="zh-CN" dirty="0" smtClean="0"/>
                <a:t>*name(</a:t>
              </a:r>
              <a:r>
                <a:rPr lang="en-US" altLang="zh-CN" dirty="0" smtClean="0">
                  <a:solidFill>
                    <a:srgbClr val="0000FF"/>
                  </a:solidFill>
                </a:rPr>
                <a:t>char  </a:t>
              </a:r>
              <a:r>
                <a:rPr lang="en-US" altLang="zh-CN" dirty="0" smtClean="0"/>
                <a:t>*str1);</a:t>
              </a:r>
              <a:endParaRPr lang="zh-CN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384447494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4545" y="1925421"/>
            <a:ext cx="2165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</a:rPr>
              <a:t>外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部函数</a:t>
            </a:r>
          </a:p>
        </p:txBody>
      </p:sp>
    </p:spTree>
    <p:extLst>
      <p:ext uri="{BB962C8B-B14F-4D97-AF65-F5344CB8AC3E}">
        <p14:creationId xmlns:p14="http://schemas.microsoft.com/office/powerpoint/2010/main" xmlns="" val="1576687133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971549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1143000" y="77073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dirty="0"/>
              <a:t>外</a:t>
            </a:r>
            <a:r>
              <a:rPr lang="zh-CN" altLang="en-US" dirty="0" smtClean="0"/>
              <a:t>部函数</a:t>
            </a:r>
            <a:endParaRPr 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1143000" y="1833859"/>
            <a:ext cx="6101164" cy="1862330"/>
            <a:chOff x="1137836" y="1685925"/>
            <a:chExt cx="6101164" cy="1862330"/>
          </a:xfrm>
        </p:grpSpPr>
        <p:grpSp>
          <p:nvGrpSpPr>
            <p:cNvPr id="5" name="组合 7"/>
            <p:cNvGrpSpPr/>
            <p:nvPr/>
          </p:nvGrpSpPr>
          <p:grpSpPr>
            <a:xfrm>
              <a:off x="1137836" y="1685925"/>
              <a:ext cx="1252730" cy="1862330"/>
              <a:chOff x="381000" y="1428750"/>
              <a:chExt cx="1252730" cy="1862330"/>
            </a:xfrm>
          </p:grpSpPr>
          <p:pic>
            <p:nvPicPr>
              <p:cNvPr id="7" name="图片 6" descr="按扭-17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1000" y="1428750"/>
                <a:ext cx="1252730" cy="186233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49069" y="215688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仿宋" pitchFamily="49" charset="-122"/>
                    <a:ea typeface="仿宋" pitchFamily="49" charset="-122"/>
                  </a:rPr>
                  <a:t>语法</a:t>
                </a: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2667000" y="2414058"/>
              <a:ext cx="4572000" cy="369332"/>
            </a:xfrm>
            <a:prstGeom prst="rect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>
              <a:spAutoFit/>
            </a:bodyPr>
            <a:lstStyle/>
            <a:p>
              <a:r>
                <a:rPr lang="en-US" altLang="zh-CN" dirty="0" smtClean="0"/>
                <a:t>extern </a:t>
              </a:r>
              <a:r>
                <a:rPr lang="zh-CN" altLang="zh-CN" dirty="0" smtClean="0"/>
                <a:t>返回</a:t>
              </a:r>
              <a:r>
                <a:rPr lang="zh-CN" altLang="zh-CN" dirty="0"/>
                <a:t>值类型</a:t>
              </a:r>
              <a:r>
                <a:rPr lang="en-US" altLang="zh-CN" dirty="0"/>
                <a:t>  </a:t>
              </a:r>
              <a:r>
                <a:rPr lang="zh-CN" altLang="zh-CN" dirty="0"/>
                <a:t>函数名</a:t>
              </a:r>
              <a:r>
                <a:rPr lang="en-US" altLang="zh-CN" dirty="0"/>
                <a:t>(</a:t>
              </a:r>
              <a:r>
                <a:rPr lang="zh-CN" altLang="zh-CN" dirty="0"/>
                <a:t>参数列表</a:t>
              </a:r>
              <a:r>
                <a:rPr lang="en-US" altLang="zh-CN" dirty="0"/>
                <a:t>); </a:t>
              </a:r>
              <a:endParaRPr lang="zh-CN" altLang="zh-CN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654624" y="3470814"/>
            <a:ext cx="5713652" cy="762000"/>
            <a:chOff x="1654624" y="3470814"/>
            <a:chExt cx="5713652" cy="762000"/>
          </a:xfrm>
        </p:grpSpPr>
        <p:sp>
          <p:nvSpPr>
            <p:cNvPr id="10" name="TextBox 9"/>
            <p:cNvSpPr txBox="1"/>
            <p:nvPr/>
          </p:nvSpPr>
          <p:spPr>
            <a:xfrm>
              <a:off x="2643589" y="3609028"/>
              <a:ext cx="4724687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FF"/>
                  </a:solidFill>
                </a:rPr>
                <a:t> extern </a:t>
              </a:r>
              <a:r>
                <a:rPr lang="en-US" altLang="zh-CN" dirty="0" err="1" smtClean="0">
                  <a:solidFill>
                    <a:srgbClr val="0000FF"/>
                  </a:solidFill>
                </a:rPr>
                <a:t>int</a:t>
              </a:r>
              <a:r>
                <a:rPr lang="en-US" altLang="zh-CN" dirty="0" smtClean="0">
                  <a:solidFill>
                    <a:srgbClr val="0000FF"/>
                  </a:solidFill>
                </a:rPr>
                <a:t>  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Add(</a:t>
              </a:r>
              <a:r>
                <a:rPr lang="en-US" altLang="zh-CN" dirty="0" err="1" smtClean="0">
                  <a:solidFill>
                    <a:srgbClr val="0000FF"/>
                  </a:solidFill>
                </a:rPr>
                <a:t>int</a:t>
              </a:r>
              <a:r>
                <a:rPr lang="en-US" altLang="zh-CN" dirty="0" smtClean="0">
                  <a:solidFill>
                    <a:srgbClr val="0000FF"/>
                  </a:solidFill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Num1,</a:t>
              </a:r>
              <a:r>
                <a:rPr lang="en-US" altLang="zh-CN" dirty="0" smtClean="0">
                  <a:solidFill>
                    <a:srgbClr val="0000FF"/>
                  </a:solidFill>
                </a:rPr>
                <a:t>int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Num2);</a:t>
              </a:r>
              <a:endParaRPr lang="zh-CN" altLang="zh-CN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组合 27"/>
            <p:cNvGrpSpPr/>
            <p:nvPr/>
          </p:nvGrpSpPr>
          <p:grpSpPr>
            <a:xfrm>
              <a:off x="1654624" y="3470814"/>
              <a:ext cx="679449" cy="762000"/>
              <a:chOff x="1752600" y="3790950"/>
              <a:chExt cx="762000" cy="762000"/>
            </a:xfrm>
          </p:grpSpPr>
          <p:pic>
            <p:nvPicPr>
              <p:cNvPr id="12" name="图片 11" descr="按扭-37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52600" y="3790950"/>
                <a:ext cx="762000" cy="76200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924285" y="3929164"/>
                <a:ext cx="461665" cy="547586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</a:rPr>
                  <a:t>示例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99002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2912" y="1925421"/>
            <a:ext cx="262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 变量作用域</a:t>
            </a:r>
          </a:p>
        </p:txBody>
      </p:sp>
    </p:spTree>
    <p:extLst>
      <p:ext uri="{BB962C8B-B14F-4D97-AF65-F5344CB8AC3E}">
        <p14:creationId xmlns:p14="http://schemas.microsoft.com/office/powerpoint/2010/main" xmlns="" val="26036765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 idx="4294967295"/>
          </p:nvPr>
        </p:nvSpPr>
        <p:spPr>
          <a:xfrm>
            <a:off x="1600200" y="800100"/>
            <a:ext cx="6781800" cy="857250"/>
          </a:xfrm>
        </p:spPr>
        <p:txBody>
          <a:bodyPr/>
          <a:lstStyle/>
          <a:p>
            <a:pPr algn="l" eaLnBrk="1" hangingPunct="1"/>
            <a:r>
              <a:rPr lang="zh-CN" altLang="en-US" dirty="0" smtClean="0"/>
              <a:t>局部变量</a:t>
            </a:r>
            <a:endParaRPr lang="zh-CN" altLang="en-US" dirty="0"/>
          </a:p>
        </p:txBody>
      </p:sp>
      <p:pic>
        <p:nvPicPr>
          <p:cNvPr id="23556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2870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TextBox 14"/>
          <p:cNvSpPr txBox="1">
            <a:spLocks noChangeArrowheads="1"/>
          </p:cNvSpPr>
          <p:nvPr/>
        </p:nvSpPr>
        <p:spPr bwMode="auto">
          <a:xfrm>
            <a:off x="3124200" y="3055384"/>
            <a:ext cx="2823209" cy="276999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latin typeface="Calibri" pitchFamily="34" charset="0"/>
              </a:rPr>
              <a:t>这</a:t>
            </a:r>
            <a:r>
              <a:rPr lang="zh-CN" altLang="en-US" sz="1200" dirty="0">
                <a:latin typeface="Calibri" pitchFamily="34" charset="0"/>
              </a:rPr>
              <a:t>里</a:t>
            </a:r>
            <a:r>
              <a:rPr lang="en-US" altLang="zh-CN" sz="1200" dirty="0" smtClean="0">
                <a:latin typeface="Calibri" pitchFamily="34" charset="0"/>
              </a:rPr>
              <a:t>iNumber2</a:t>
            </a:r>
            <a:r>
              <a:rPr lang="zh-CN" altLang="en-US" sz="1200" dirty="0" smtClean="0">
                <a:latin typeface="Calibri" pitchFamily="34" charset="0"/>
              </a:rPr>
              <a:t>和</a:t>
            </a:r>
            <a:r>
              <a:rPr lang="en-US" altLang="zh-CN" sz="1200" dirty="0">
                <a:latin typeface="Calibri" pitchFamily="34" charset="0"/>
              </a:rPr>
              <a:t>i</a:t>
            </a:r>
            <a:r>
              <a:rPr lang="en-US" altLang="zh-CN" sz="1200" dirty="0" smtClean="0">
                <a:latin typeface="Calibri" pitchFamily="34" charset="0"/>
              </a:rPr>
              <a:t>Number3</a:t>
            </a:r>
            <a:r>
              <a:rPr lang="zh-CN" altLang="en-US" sz="1200" dirty="0" smtClean="0">
                <a:latin typeface="Calibri" pitchFamily="34" charset="0"/>
              </a:rPr>
              <a:t>就是</a:t>
            </a:r>
            <a:r>
              <a:rPr lang="zh-CN" altLang="en-US" sz="1200" dirty="0">
                <a:latin typeface="Calibri" pitchFamily="34" charset="0"/>
              </a:rPr>
              <a:t>局部变量</a:t>
            </a:r>
          </a:p>
        </p:txBody>
      </p:sp>
      <p:cxnSp>
        <p:nvCxnSpPr>
          <p:cNvPr id="23559" name="直接箭头连接符 17"/>
          <p:cNvCxnSpPr>
            <a:cxnSpLocks noChangeShapeType="1"/>
            <a:stCxn id="23558" idx="1"/>
          </p:cNvCxnSpPr>
          <p:nvPr/>
        </p:nvCxnSpPr>
        <p:spPr bwMode="auto">
          <a:xfrm flipH="1">
            <a:off x="2579688" y="3193884"/>
            <a:ext cx="544512" cy="52000"/>
          </a:xfrm>
          <a:prstGeom prst="straightConnector1">
            <a:avLst/>
          </a:prstGeom>
          <a:noFill/>
          <a:ln w="38100" cmpd="sng">
            <a:solidFill>
              <a:srgbClr val="4A7EBB"/>
            </a:solidFill>
            <a:round/>
            <a:headEnd/>
            <a:tailEnd type="arrow" w="med" len="med"/>
          </a:ln>
        </p:spPr>
      </p:cxnSp>
      <p:grpSp>
        <p:nvGrpSpPr>
          <p:cNvPr id="10" name="组合 9"/>
          <p:cNvGrpSpPr/>
          <p:nvPr/>
        </p:nvGrpSpPr>
        <p:grpSpPr>
          <a:xfrm>
            <a:off x="6553200" y="2419350"/>
            <a:ext cx="2209800" cy="1433663"/>
            <a:chOff x="1447800" y="3298238"/>
            <a:chExt cx="2209800" cy="1433663"/>
          </a:xfrm>
        </p:grpSpPr>
        <p:sp>
          <p:nvSpPr>
            <p:cNvPr id="23561" name="TextBox 19"/>
            <p:cNvSpPr txBox="1">
              <a:spLocks noChangeArrowheads="1"/>
            </p:cNvSpPr>
            <p:nvPr/>
          </p:nvSpPr>
          <p:spPr bwMode="auto">
            <a:xfrm>
              <a:off x="1447800" y="3562350"/>
              <a:ext cx="2209800" cy="1169551"/>
            </a:xfrm>
            <a:prstGeom prst="rect">
              <a:avLst/>
            </a:prstGeom>
            <a:solidFill>
              <a:schemeClr val="bg1"/>
            </a:solidFill>
            <a:ln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altLang="zh-CN" sz="1400" dirty="0" smtClean="0">
                <a:solidFill>
                  <a:srgbClr val="C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r>
                <a:rPr lang="zh-CN" altLang="zh-CN" sz="1400" dirty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在语句块内声明的变量仅在该语句块内部起作用，当然也包括嵌套在其中的子语句</a:t>
              </a:r>
              <a:r>
                <a:rPr lang="zh-CN" altLang="zh-CN" sz="1400" dirty="0" smtClean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块</a:t>
              </a:r>
              <a:r>
                <a:rPr lang="zh-CN" altLang="en-US" sz="1400" dirty="0" smtClean="0">
                  <a:solidFill>
                    <a:srgbClr val="C00000"/>
                  </a:solidFill>
                  <a:latin typeface="黑体" pitchFamily="49" charset="-122"/>
                  <a:ea typeface="黑体" pitchFamily="49" charset="-122"/>
                </a:rPr>
                <a:t>。</a:t>
              </a:r>
              <a:endParaRPr lang="zh-CN" altLang="en-US" sz="14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23560" name="图片 18" descr="书藉图标4_0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76400" y="3298238"/>
              <a:ext cx="895350" cy="468313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miter lim="800000"/>
              <a:headEnd/>
              <a:tailEnd/>
            </a:ln>
          </p:spPr>
        </p:pic>
      </p:grpSp>
      <p:sp>
        <p:nvSpPr>
          <p:cNvPr id="11" name="矩形 10"/>
          <p:cNvSpPr/>
          <p:nvPr/>
        </p:nvSpPr>
        <p:spPr>
          <a:xfrm>
            <a:off x="990600" y="1657350"/>
            <a:ext cx="6858000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如果在</a:t>
            </a:r>
            <a:r>
              <a:rPr lang="zh-CN" altLang="en-US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函数</a:t>
            </a:r>
            <a:r>
              <a:rPr lang="zh-CN" alt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内定义一个变量，那么这个变量被称为局部变量</a:t>
            </a:r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" y="2571750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000" dirty="0"/>
          </a:p>
          <a:p>
            <a:r>
              <a:rPr lang="en-US" altLang="zh-CN" sz="1000" dirty="0" err="1" smtClean="0">
                <a:solidFill>
                  <a:srgbClr val="0000FF"/>
                </a:solidFill>
              </a:rPr>
              <a:t>int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iNumber1=1;</a:t>
            </a:r>
          </a:p>
          <a:p>
            <a:r>
              <a:rPr lang="en-US" altLang="zh-CN" sz="1000" dirty="0" smtClean="0">
                <a:solidFill>
                  <a:srgbClr val="0000FF"/>
                </a:solidFill>
              </a:rPr>
              <a:t>if</a:t>
            </a:r>
            <a:r>
              <a:rPr lang="en-US" altLang="zh-CN" sz="1000" dirty="0" smtClean="0"/>
              <a:t>(iNumber1&gt;0)</a:t>
            </a:r>
          </a:p>
          <a:p>
            <a:r>
              <a:rPr lang="en-US" altLang="zh-CN" sz="1000" dirty="0" smtClean="0"/>
              <a:t>{</a:t>
            </a:r>
            <a:endParaRPr lang="en-US" altLang="zh-CN" sz="1000" dirty="0"/>
          </a:p>
          <a:p>
            <a:r>
              <a:rPr lang="en-US" altLang="zh-CN" sz="1000" dirty="0" smtClean="0"/>
              <a:t>    </a:t>
            </a:r>
            <a:r>
              <a:rPr lang="en-US" altLang="zh-CN" sz="1000" dirty="0" err="1" smtClean="0">
                <a:solidFill>
                  <a:srgbClr val="0000FF"/>
                </a:solidFill>
              </a:rPr>
              <a:t>int</a:t>
            </a:r>
            <a:r>
              <a:rPr lang="en-US" altLang="zh-CN" sz="1000" dirty="0" smtClean="0"/>
              <a:t> </a:t>
            </a:r>
            <a:r>
              <a:rPr lang="en-US" altLang="zh-CN" sz="1000" dirty="0"/>
              <a:t>iNumber2=2;</a:t>
            </a:r>
          </a:p>
          <a:p>
            <a:r>
              <a:rPr lang="en-US" altLang="zh-CN" sz="1000" dirty="0" smtClean="0"/>
              <a:t>    </a:t>
            </a:r>
            <a:r>
              <a:rPr lang="en-US" altLang="zh-CN" sz="1000" dirty="0" smtClean="0">
                <a:solidFill>
                  <a:srgbClr val="0000FF"/>
                </a:solidFill>
              </a:rPr>
              <a:t>if</a:t>
            </a:r>
            <a:r>
              <a:rPr lang="en-US" altLang="zh-CN" sz="1000" dirty="0" smtClean="0"/>
              <a:t>(iNumber2&gt;0)</a:t>
            </a:r>
          </a:p>
          <a:p>
            <a:r>
              <a:rPr lang="en-US" altLang="zh-CN" sz="1000" dirty="0" smtClean="0"/>
              <a:t>{</a:t>
            </a:r>
            <a:endParaRPr lang="en-US" altLang="zh-CN" sz="1000" dirty="0"/>
          </a:p>
          <a:p>
            <a:r>
              <a:rPr lang="en-US" altLang="zh-CN" sz="1000" dirty="0" smtClean="0"/>
              <a:t>     </a:t>
            </a:r>
            <a:r>
              <a:rPr lang="en-US" altLang="zh-CN" sz="1000" dirty="0" err="1" smtClean="0">
                <a:solidFill>
                  <a:srgbClr val="0000FF"/>
                </a:solidFill>
              </a:rPr>
              <a:t>int</a:t>
            </a:r>
            <a:r>
              <a:rPr lang="en-US" altLang="zh-CN" sz="1000" dirty="0" smtClean="0">
                <a:solidFill>
                  <a:srgbClr val="0000FF"/>
                </a:solidFill>
              </a:rPr>
              <a:t> </a:t>
            </a:r>
            <a:r>
              <a:rPr lang="en-US" altLang="zh-CN" sz="1000" dirty="0"/>
              <a:t>iNumber3=3;</a:t>
            </a:r>
          </a:p>
          <a:p>
            <a:r>
              <a:rPr lang="en-US" altLang="zh-CN" sz="1000" dirty="0" smtClean="0"/>
              <a:t>     </a:t>
            </a:r>
            <a:r>
              <a:rPr lang="en-US" altLang="zh-CN" sz="1000" dirty="0" err="1" smtClean="0"/>
              <a:t>printf</a:t>
            </a:r>
            <a:r>
              <a:rPr lang="en-US" altLang="zh-CN" sz="1000" dirty="0" smtClean="0"/>
              <a:t>("%</a:t>
            </a:r>
            <a:r>
              <a:rPr lang="en-US" altLang="zh-CN" sz="1000" dirty="0"/>
              <a:t>d  %d  %d\n</a:t>
            </a:r>
            <a:r>
              <a:rPr lang="en-US" altLang="zh-CN" sz="1000" dirty="0" smtClean="0"/>
              <a:t>",iNumber1,iNumber2,iNumber3);</a:t>
            </a:r>
            <a:endParaRPr lang="en-US" altLang="zh-CN" sz="1000" dirty="0"/>
          </a:p>
          <a:p>
            <a:r>
              <a:rPr lang="en-US" altLang="zh-CN" sz="1000" dirty="0"/>
              <a:t> </a:t>
            </a:r>
            <a:r>
              <a:rPr lang="en-US" altLang="zh-CN" sz="1000" dirty="0" smtClean="0"/>
              <a:t>  }</a:t>
            </a:r>
            <a:endParaRPr lang="en-US" altLang="zh-CN" sz="1000" dirty="0"/>
          </a:p>
          <a:p>
            <a:r>
              <a:rPr lang="en-US" altLang="zh-CN" sz="1000" dirty="0" smtClean="0"/>
              <a:t>}</a:t>
            </a:r>
            <a:endParaRPr lang="en-US" altLang="zh-CN" sz="1000" dirty="0"/>
          </a:p>
          <a:p>
            <a:r>
              <a:rPr lang="en-US" altLang="zh-CN" sz="1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xmlns="" val="207350829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 animBg="1" autoUpdateAnimBg="0"/>
      <p:bldP spid="11" grpId="0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 idx="4294967295"/>
          </p:nvPr>
        </p:nvSpPr>
        <p:spPr>
          <a:xfrm>
            <a:off x="1143000" y="827881"/>
            <a:ext cx="6781800" cy="857250"/>
          </a:xfrm>
        </p:spPr>
        <p:txBody>
          <a:bodyPr/>
          <a:lstStyle/>
          <a:p>
            <a:pPr algn="l" eaLnBrk="1" hangingPunct="1"/>
            <a:r>
              <a:rPr lang="zh-CN" altLang="en-US" dirty="0" smtClean="0"/>
              <a:t>局部变量</a:t>
            </a:r>
            <a:r>
              <a:rPr lang="zh-CN" altLang="en-US" dirty="0"/>
              <a:t>的有效范围</a:t>
            </a:r>
          </a:p>
        </p:txBody>
      </p:sp>
      <p:pic>
        <p:nvPicPr>
          <p:cNvPr id="24580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2870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752600" y="212621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局部变量的有效范围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48200" y="211455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仿宋" pitchFamily="49" charset="-122"/>
                <a:ea typeface="仿宋" pitchFamily="49" charset="-122"/>
              </a:rPr>
              <a:t>变量的作用域</a:t>
            </a:r>
            <a:endParaRPr lang="zh-CN" altLang="en-US" dirty="0">
              <a:solidFill>
                <a:srgbClr val="0070C0"/>
              </a:solidFill>
              <a:latin typeface="仿宋" pitchFamily="49" charset="-122"/>
              <a:ea typeface="仿宋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819400" y="3028950"/>
            <a:ext cx="2922234" cy="609600"/>
            <a:chOff x="2819400" y="2419350"/>
            <a:chExt cx="2922234" cy="609600"/>
          </a:xfrm>
        </p:grpSpPr>
        <p:sp>
          <p:nvSpPr>
            <p:cNvPr id="8" name="矩形 7"/>
            <p:cNvSpPr/>
            <p:nvPr/>
          </p:nvSpPr>
          <p:spPr>
            <a:xfrm>
              <a:off x="2819400" y="2425438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rgbClr val="00B050"/>
                  </a:solidFill>
                  <a:latin typeface="+mn-ea"/>
                  <a:ea typeface="+mn-ea"/>
                </a:rPr>
                <a:t>声明</a:t>
              </a:r>
              <a:endParaRPr lang="zh-CN" altLang="en-US" dirty="0">
                <a:solidFill>
                  <a:srgbClr val="00B050"/>
                </a:solidFill>
                <a:latin typeface="+mn-ea"/>
                <a:ea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095303" y="241935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rgbClr val="C00000"/>
                  </a:solidFill>
                  <a:latin typeface="+mn-ea"/>
                  <a:ea typeface="+mn-ea"/>
                </a:rPr>
                <a:t>结束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123406" y="2729444"/>
              <a:ext cx="2287588" cy="76200"/>
              <a:chOff x="3123406" y="2801144"/>
              <a:chExt cx="2287588" cy="76200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3124200" y="2870462"/>
                <a:ext cx="22860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3086100" y="2838450"/>
                <a:ext cx="762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 flipH="1" flipV="1">
                <a:off x="5372100" y="2838450"/>
                <a:ext cx="76200" cy="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3886200" y="275195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solidFill>
                    <a:srgbClr val="C06F04"/>
                  </a:solidFill>
                  <a:latin typeface="宋体" pitchFamily="2" charset="-122"/>
                </a:rPr>
                <a:t>有效范围</a:t>
              </a:r>
              <a:endParaRPr lang="zh-CN" altLang="en-US" sz="1200" dirty="0">
                <a:solidFill>
                  <a:srgbClr val="C06F04"/>
                </a:solidFill>
                <a:latin typeface="宋体" pitchFamily="2" charset="-122"/>
              </a:endParaRPr>
            </a:p>
          </p:txBody>
        </p:sp>
      </p:grpSp>
      <p:sp>
        <p:nvSpPr>
          <p:cNvPr id="22" name="左右箭头 21"/>
          <p:cNvSpPr/>
          <p:nvPr/>
        </p:nvSpPr>
        <p:spPr>
          <a:xfrm>
            <a:off x="4191000" y="2266950"/>
            <a:ext cx="381000" cy="76200"/>
          </a:xfrm>
          <a:prstGeom prst="leftRight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83059206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472" y="107155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什么是函数？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7554" y="1428742"/>
            <a:ext cx="2643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华文行楷" pitchFamily="2" charset="-122"/>
                <a:ea typeface="华文行楷" pitchFamily="2" charset="-122"/>
              </a:rPr>
              <a:t>汽车厂商制造汽车</a:t>
            </a:r>
            <a:endParaRPr lang="zh-CN" altLang="en-US" sz="2400" dirty="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5" name="图片 4" descr="按扭-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071520"/>
            <a:ext cx="357190" cy="357190"/>
          </a:xfrm>
          <a:prstGeom prst="rect">
            <a:avLst/>
          </a:prstGeom>
        </p:spPr>
      </p:pic>
      <p:pic>
        <p:nvPicPr>
          <p:cNvPr id="6" name="图片 5" descr="000000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8860" y="1928808"/>
            <a:ext cx="3786214" cy="2661056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7000892" y="2857502"/>
            <a:ext cx="785818" cy="500066"/>
          </a:xfrm>
          <a:prstGeom prst="wedgeRectCallout">
            <a:avLst>
              <a:gd name="adj1" fmla="val -168752"/>
              <a:gd name="adj2" fmla="val 68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车轮</a:t>
            </a:r>
            <a:endParaRPr lang="zh-CN" altLang="en-US" dirty="0"/>
          </a:p>
        </p:txBody>
      </p:sp>
      <p:sp>
        <p:nvSpPr>
          <p:cNvPr id="8" name="矩形标注 7"/>
          <p:cNvSpPr/>
          <p:nvPr/>
        </p:nvSpPr>
        <p:spPr>
          <a:xfrm>
            <a:off x="6357950" y="1714494"/>
            <a:ext cx="857256" cy="357190"/>
          </a:xfrm>
          <a:prstGeom prst="wedgeRectCallout">
            <a:avLst>
              <a:gd name="adj1" fmla="val -146482"/>
              <a:gd name="adj2" fmla="val 1774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车厢</a:t>
            </a:r>
            <a:endParaRPr lang="zh-CN" altLang="en-US" dirty="0"/>
          </a:p>
        </p:txBody>
      </p:sp>
      <p:sp>
        <p:nvSpPr>
          <p:cNvPr id="9" name="矩形标注 8"/>
          <p:cNvSpPr/>
          <p:nvPr/>
        </p:nvSpPr>
        <p:spPr>
          <a:xfrm>
            <a:off x="1214414" y="3786196"/>
            <a:ext cx="642942" cy="428628"/>
          </a:xfrm>
          <a:prstGeom prst="wedgeRectCallout">
            <a:avLst>
              <a:gd name="adj1" fmla="val 202141"/>
              <a:gd name="adj2" fmla="val -387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底盘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1285852" y="2571750"/>
            <a:ext cx="1143008" cy="357190"/>
          </a:xfrm>
          <a:prstGeom prst="wedgeRectCallout">
            <a:avLst>
              <a:gd name="adj1" fmla="val 99845"/>
              <a:gd name="adj2" fmla="val 121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发动机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283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1600200" y="80010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两个人同名怎么区分？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2870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 descr="bki-20120602135442-200096969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699" y="2724150"/>
            <a:ext cx="1819701" cy="1219200"/>
          </a:xfrm>
          <a:prstGeom prst="rect">
            <a:avLst/>
          </a:prstGeom>
        </p:spPr>
      </p:pic>
      <p:pic>
        <p:nvPicPr>
          <p:cNvPr id="5" name="图片 4" descr="bki-20120602135442-200096969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4499" y="2724150"/>
            <a:ext cx="1819701" cy="1219200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2819400" y="2114550"/>
            <a:ext cx="1295400" cy="685800"/>
          </a:xfrm>
          <a:prstGeom prst="wedgeEllipseCallout">
            <a:avLst>
              <a:gd name="adj1" fmla="val -36964"/>
              <a:gd name="adj2" fmla="val 6767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我叫钢镚儿</a:t>
            </a:r>
            <a:endParaRPr lang="zh-CN" altLang="en-US" dirty="0"/>
          </a:p>
        </p:txBody>
      </p:sp>
      <p:sp>
        <p:nvSpPr>
          <p:cNvPr id="7" name="椭圆形标注 6"/>
          <p:cNvSpPr/>
          <p:nvPr/>
        </p:nvSpPr>
        <p:spPr>
          <a:xfrm>
            <a:off x="6553200" y="2114550"/>
            <a:ext cx="1295400" cy="685800"/>
          </a:xfrm>
          <a:prstGeom prst="wedgeEllipseCallout">
            <a:avLst>
              <a:gd name="adj1" fmla="val -36964"/>
              <a:gd name="adj2" fmla="val 6767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我也</a:t>
            </a:r>
            <a:r>
              <a:rPr lang="zh-CN" altLang="en-US" dirty="0"/>
              <a:t>叫钢镚儿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295400" y="1712092"/>
            <a:ext cx="3048000" cy="2917058"/>
            <a:chOff x="1295400" y="1559692"/>
            <a:chExt cx="3048000" cy="2917058"/>
          </a:xfrm>
        </p:grpSpPr>
        <p:sp>
          <p:nvSpPr>
            <p:cNvPr id="8" name="圆角矩形 7"/>
            <p:cNvSpPr/>
            <p:nvPr/>
          </p:nvSpPr>
          <p:spPr>
            <a:xfrm>
              <a:off x="1295400" y="1733550"/>
              <a:ext cx="3048000" cy="2743200"/>
            </a:xfrm>
            <a:prstGeom prst="round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52600" y="1559692"/>
              <a:ext cx="64633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B050"/>
                  </a:solidFill>
                  <a:latin typeface="黑体" pitchFamily="49" charset="-122"/>
                  <a:ea typeface="黑体" pitchFamily="49" charset="-122"/>
                </a:rPr>
                <a:t>一班</a:t>
              </a:r>
              <a:endParaRPr lang="zh-CN" altLang="en-US" b="1" dirty="0">
                <a:solidFill>
                  <a:srgbClr val="00B05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29200" y="1733550"/>
            <a:ext cx="3048000" cy="2917058"/>
            <a:chOff x="1295400" y="1559692"/>
            <a:chExt cx="3048000" cy="2917058"/>
          </a:xfrm>
          <a:noFill/>
        </p:grpSpPr>
        <p:sp>
          <p:nvSpPr>
            <p:cNvPr id="12" name="圆角矩形 11"/>
            <p:cNvSpPr/>
            <p:nvPr/>
          </p:nvSpPr>
          <p:spPr>
            <a:xfrm>
              <a:off x="1295400" y="1733550"/>
              <a:ext cx="3048000" cy="2743200"/>
            </a:xfrm>
            <a:prstGeom prst="roundRect">
              <a:avLst/>
            </a:prstGeom>
            <a:grp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1559692"/>
              <a:ext cx="64953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C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C000"/>
                  </a:solidFill>
                  <a:latin typeface="黑体" pitchFamily="49" charset="-122"/>
                  <a:ea typeface="黑体" pitchFamily="49" charset="-122"/>
                </a:rPr>
                <a:t>二班</a:t>
              </a:r>
              <a:endParaRPr lang="zh-CN" altLang="en-US" b="1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4154022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 idx="4294967295"/>
          </p:nvPr>
        </p:nvSpPr>
        <p:spPr>
          <a:xfrm>
            <a:off x="1600200" y="800100"/>
            <a:ext cx="6781800" cy="857250"/>
          </a:xfrm>
        </p:spPr>
        <p:txBody>
          <a:bodyPr/>
          <a:lstStyle/>
          <a:p>
            <a:pPr algn="l" eaLnBrk="1" hangingPunct="1"/>
            <a:r>
              <a:rPr lang="zh-CN" altLang="en-US" sz="3200" dirty="0" smtClean="0"/>
              <a:t>不同区域的同名变量</a:t>
            </a:r>
            <a:endParaRPr lang="zh-CN" altLang="en-US" sz="3200" dirty="0"/>
          </a:p>
        </p:txBody>
      </p:sp>
      <p:pic>
        <p:nvPicPr>
          <p:cNvPr id="25604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2870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387" y="1724025"/>
            <a:ext cx="413385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738187" y="1733550"/>
            <a:ext cx="657225" cy="209550"/>
          </a:xfrm>
          <a:prstGeom prst="roundRect">
            <a:avLst/>
          </a:prstGeom>
          <a:noFill/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5800" y="2190750"/>
            <a:ext cx="657225" cy="209550"/>
          </a:xfrm>
          <a:prstGeom prst="roundRect">
            <a:avLst/>
          </a:prstGeom>
          <a:noFill/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66800" y="2495550"/>
            <a:ext cx="657225" cy="209550"/>
          </a:xfrm>
          <a:prstGeom prst="roundRect">
            <a:avLst/>
          </a:prstGeom>
          <a:noFill/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381125" y="3257550"/>
            <a:ext cx="657225" cy="209550"/>
          </a:xfrm>
          <a:prstGeom prst="roundRect">
            <a:avLst/>
          </a:prstGeom>
          <a:noFill/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云形标注 3"/>
          <p:cNvSpPr/>
          <p:nvPr/>
        </p:nvSpPr>
        <p:spPr>
          <a:xfrm>
            <a:off x="6829425" y="1809750"/>
            <a:ext cx="1828800" cy="1314450"/>
          </a:xfrm>
          <a:prstGeom prst="cloudCallout">
            <a:avLst>
              <a:gd name="adj1" fmla="val -158333"/>
              <a:gd name="adj2" fmla="val 103125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局部变量的屏蔽作用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477936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8667" y="1925421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全局变量</a:t>
            </a:r>
          </a:p>
        </p:txBody>
      </p:sp>
    </p:spTree>
    <p:extLst>
      <p:ext uri="{BB962C8B-B14F-4D97-AF65-F5344CB8AC3E}">
        <p14:creationId xmlns:p14="http://schemas.microsoft.com/office/powerpoint/2010/main" xmlns="" val="150664381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2870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1600200" y="80010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dirty="0" smtClean="0"/>
              <a:t>全局变量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28825"/>
            <a:ext cx="55435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2209800" y="2262575"/>
            <a:ext cx="990600" cy="304800"/>
          </a:xfrm>
          <a:prstGeom prst="roundRect">
            <a:avLst/>
          </a:prstGeom>
          <a:noFill/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199091" y="1615988"/>
            <a:ext cx="1677710" cy="646587"/>
            <a:chOff x="5514974" y="3825082"/>
            <a:chExt cx="1125832" cy="334083"/>
          </a:xfrm>
        </p:grpSpPr>
        <p:cxnSp>
          <p:nvCxnSpPr>
            <p:cNvPr id="7" name="直接箭头连接符 6"/>
            <p:cNvCxnSpPr/>
            <p:nvPr/>
          </p:nvCxnSpPr>
          <p:spPr>
            <a:xfrm flipV="1">
              <a:off x="5514974" y="3908757"/>
              <a:ext cx="266700" cy="250408"/>
            </a:xfrm>
            <a:prstGeom prst="straightConnector1">
              <a:avLst/>
            </a:prstGeom>
            <a:ln>
              <a:solidFill>
                <a:srgbClr val="9900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1070"/>
            <p:cNvSpPr>
              <a:spLocks noChangeArrowheads="1"/>
            </p:cNvSpPr>
            <p:nvPr/>
          </p:nvSpPr>
          <p:spPr bwMode="auto">
            <a:xfrm>
              <a:off x="5781675" y="3825082"/>
              <a:ext cx="859131" cy="14312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990033"/>
              </a:solidFill>
              <a:miter lim="800000"/>
              <a:headEnd/>
              <a:tailEnd/>
            </a:ln>
          </p:spPr>
          <p:txBody>
            <a:bodyPr vert="horz" wrap="square" lIns="36000" tIns="21600" rIns="36000" bIns="2160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96000"/>
                </a:lnSpc>
              </a:pPr>
              <a:r>
                <a: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宋体" pitchFamily="2" charset="-122"/>
                </a:rPr>
                <a:t>定义全局变量</a:t>
              </a:r>
              <a:endParaRPr kumimoji="0" 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宋体" pitchFamily="2" charset="-122"/>
              </a:endParaRPr>
            </a:p>
          </p:txBody>
        </p:sp>
      </p:grpSp>
      <p:pic>
        <p:nvPicPr>
          <p:cNvPr id="9" name="图片 8" descr="按扭-5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0870" y="3486150"/>
            <a:ext cx="1438659" cy="10576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00479" y="3790950"/>
            <a:ext cx="5647941" cy="4001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zh-CN" sz="2000" dirty="0"/>
              <a:t>一个变量在所有函数的外部</a:t>
            </a:r>
            <a:r>
              <a:rPr lang="zh-CN" altLang="zh-CN" sz="2000" dirty="0" smtClean="0"/>
              <a:t>声明</a:t>
            </a:r>
            <a:r>
              <a:rPr lang="zh-CN" altLang="en-US" sz="2000" dirty="0" smtClean="0"/>
              <a:t>，</a:t>
            </a:r>
            <a:r>
              <a:rPr lang="zh-CN" altLang="zh-CN" sz="2000" dirty="0" smtClean="0"/>
              <a:t>就是全局变量</a:t>
            </a:r>
            <a:r>
              <a:rPr lang="zh-CN" altLang="en-US" sz="2000" dirty="0" smtClean="0"/>
              <a:t>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xmlns="" val="364357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=564032370,1288323670&amp;fm=21&amp;gp=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3486150"/>
            <a:ext cx="1805735" cy="1203823"/>
          </a:xfrm>
          <a:prstGeom prst="rect">
            <a:avLst/>
          </a:prstGeom>
        </p:spPr>
      </p:pic>
      <p:pic>
        <p:nvPicPr>
          <p:cNvPr id="3" name="图片 2" descr="u=810030120,3256995028&amp;fm=21&amp;gp=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3409950"/>
            <a:ext cx="1800263" cy="1203823"/>
          </a:xfrm>
          <a:prstGeom prst="rect">
            <a:avLst/>
          </a:prstGeom>
        </p:spPr>
      </p:pic>
      <p:pic>
        <p:nvPicPr>
          <p:cNvPr id="4" name="图片 3" descr="u=1624461488,533551021&amp;fm=21&amp;gp=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8537" y="3486150"/>
            <a:ext cx="1800263" cy="1203823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143000" y="1352550"/>
            <a:ext cx="7290262" cy="1374344"/>
            <a:chOff x="1143000" y="1352550"/>
            <a:chExt cx="7290262" cy="1374344"/>
          </a:xfrm>
        </p:grpSpPr>
        <p:pic>
          <p:nvPicPr>
            <p:cNvPr id="13" name="图片 12" descr="318756-130Z1093U148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000" y="1352550"/>
              <a:ext cx="2057400" cy="1374344"/>
            </a:xfrm>
            <a:prstGeom prst="rect">
              <a:avLst/>
            </a:prstGeom>
          </p:spPr>
        </p:pic>
        <p:pic>
          <p:nvPicPr>
            <p:cNvPr id="14" name="图片 13" descr="u=3132240507,1657115566&amp;fm=21&amp;gp=0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00" y="1352550"/>
              <a:ext cx="2024063" cy="1353477"/>
            </a:xfrm>
            <a:prstGeom prst="rect">
              <a:avLst/>
            </a:prstGeom>
          </p:spPr>
        </p:pic>
        <p:pic>
          <p:nvPicPr>
            <p:cNvPr id="15" name="图片 14" descr="u=4165421007,2878832982&amp;fm=21&amp;gp=0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0800" y="1352550"/>
              <a:ext cx="2032462" cy="137160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2133600" y="2800350"/>
            <a:ext cx="5334794" cy="533400"/>
            <a:chOff x="2133600" y="2800350"/>
            <a:chExt cx="5334794" cy="533400"/>
          </a:xfrm>
        </p:grpSpPr>
        <p:cxnSp>
          <p:nvCxnSpPr>
            <p:cNvPr id="17" name="直接箭头连接符 16"/>
            <p:cNvCxnSpPr/>
            <p:nvPr/>
          </p:nvCxnSpPr>
          <p:spPr>
            <a:xfrm rot="5400000" flipH="1" flipV="1">
              <a:off x="1867694" y="3067050"/>
              <a:ext cx="532606" cy="794"/>
            </a:xfrm>
            <a:prstGeom prst="straightConnector1">
              <a:avLst/>
            </a:prstGeom>
            <a:ln w="50800" cmpd="sng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rot="5400000" flipH="1" flipV="1">
              <a:off x="4534694" y="3066256"/>
              <a:ext cx="532606" cy="794"/>
            </a:xfrm>
            <a:prstGeom prst="straightConnector1">
              <a:avLst/>
            </a:prstGeom>
            <a:ln w="50800" cmpd="sng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rot="5400000" flipH="1" flipV="1">
              <a:off x="7201694" y="3066256"/>
              <a:ext cx="532606" cy="794"/>
            </a:xfrm>
            <a:prstGeom prst="straightConnector1">
              <a:avLst/>
            </a:prstGeom>
            <a:ln w="50800" cmpd="sng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2819400" y="971550"/>
            <a:ext cx="3886200" cy="2325294"/>
            <a:chOff x="2819400" y="971550"/>
            <a:chExt cx="3886200" cy="2325294"/>
          </a:xfrm>
        </p:grpSpPr>
        <p:grpSp>
          <p:nvGrpSpPr>
            <p:cNvPr id="25" name="组合 11"/>
            <p:cNvGrpSpPr/>
            <p:nvPr/>
          </p:nvGrpSpPr>
          <p:grpSpPr>
            <a:xfrm>
              <a:off x="2819400" y="2992044"/>
              <a:ext cx="3886200" cy="304800"/>
              <a:chOff x="2819400" y="2992044"/>
              <a:chExt cx="3886200" cy="304800"/>
            </a:xfrm>
          </p:grpSpPr>
          <p:cxnSp>
            <p:nvCxnSpPr>
              <p:cNvPr id="27" name="直接箭头连接符 26"/>
              <p:cNvCxnSpPr/>
              <p:nvPr/>
            </p:nvCxnSpPr>
            <p:spPr>
              <a:xfrm flipV="1">
                <a:off x="2819400" y="3028950"/>
                <a:ext cx="304800" cy="152400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rot="10800000">
                <a:off x="6400800" y="3028950"/>
                <a:ext cx="304800" cy="228600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rot="5400000" flipH="1" flipV="1">
                <a:off x="4572000" y="3143650"/>
                <a:ext cx="304800" cy="1588"/>
              </a:xfrm>
              <a:prstGeom prst="straightConnector1">
                <a:avLst/>
              </a:prstGeom>
              <a:ln w="508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图片 25" descr="u=4141706531,2285142571&amp;fm=21&amp;gp=0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2800" y="971550"/>
              <a:ext cx="2819400" cy="1885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267496473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0426" y="1925421"/>
            <a:ext cx="2294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函数应用</a:t>
            </a:r>
          </a:p>
        </p:txBody>
      </p:sp>
    </p:spTree>
    <p:extLst>
      <p:ext uri="{BB962C8B-B14F-4D97-AF65-F5344CB8AC3E}">
        <p14:creationId xmlns:p14="http://schemas.microsoft.com/office/powerpoint/2010/main" xmlns="" val="409442074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 descr="C:\Users\Administrator\Desktop\第七章面向对象核心技术_20160202会议总结.files\image0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741494"/>
            <a:ext cx="2133600" cy="2270111"/>
          </a:xfrm>
          <a:prstGeom prst="rect">
            <a:avLst/>
          </a:prstGeom>
          <a:noFill/>
        </p:spPr>
      </p:pic>
      <p:pic>
        <p:nvPicPr>
          <p:cNvPr id="61442" name="Picture 2" descr="C:\Users\Administrator\Desktop\第七章面向对象核心技术_20160202会议总结.files\image0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1100" y="1738333"/>
            <a:ext cx="2362200" cy="2332611"/>
          </a:xfrm>
          <a:prstGeom prst="rect">
            <a:avLst/>
          </a:prstGeom>
          <a:noFill/>
        </p:spPr>
      </p:pic>
      <p:sp>
        <p:nvSpPr>
          <p:cNvPr id="15" name="禁止符 14"/>
          <p:cNvSpPr/>
          <p:nvPr/>
        </p:nvSpPr>
        <p:spPr>
          <a:xfrm>
            <a:off x="3276600" y="2229944"/>
            <a:ext cx="1219200" cy="1295400"/>
          </a:xfrm>
          <a:prstGeom prst="noSmok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4786583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2870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1600200" y="80010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dirty="0"/>
              <a:t>数学库函数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1388257723"/>
              </p:ext>
            </p:extLst>
          </p:nvPr>
        </p:nvGraphicFramePr>
        <p:xfrm>
          <a:off x="533400" y="1484312"/>
          <a:ext cx="7391400" cy="3221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92333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2870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1600200" y="80010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dirty="0"/>
              <a:t>数学库函数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3500231229"/>
              </p:ext>
            </p:extLst>
          </p:nvPr>
        </p:nvGraphicFramePr>
        <p:xfrm>
          <a:off x="533400" y="1885950"/>
          <a:ext cx="7543800" cy="281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831449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D7B23F-019F-4A67-9EEF-059E1EFA1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19D7B23F-019F-4A67-9EEF-059E1EFA1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19D7B23F-019F-4A67-9EEF-059E1EFA1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19D7B23F-019F-4A67-9EEF-059E1EFA1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graphicEl>
                                              <a:dgm id="{19D7B23F-019F-4A67-9EEF-059E1EFA1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03CAB1-F99B-4454-995D-F1DD9125E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0103CAB1-F99B-4454-995D-F1DD9125E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0103CAB1-F99B-4454-995D-F1DD9125E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0103CAB1-F99B-4454-995D-F1DD9125E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graphicEl>
                                              <a:dgm id="{0103CAB1-F99B-4454-995D-F1DD9125E0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B79727-3C4B-4030-864D-494ADD6A5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AAB79727-3C4B-4030-864D-494ADD6A5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AAB79727-3C4B-4030-864D-494ADD6A5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AAB79727-3C4B-4030-864D-494ADD6A5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graphicEl>
                                              <a:dgm id="{AAB79727-3C4B-4030-864D-494ADD6A5E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AtOnce"/>
        </p:bldSub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2870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1600200" y="80010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smtClean="0"/>
              <a:t>字符分类函数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xmlns="" val="2750127867"/>
              </p:ext>
            </p:extLst>
          </p:nvPr>
        </p:nvGraphicFramePr>
        <p:xfrm>
          <a:off x="762000" y="1809750"/>
          <a:ext cx="7277100" cy="309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18678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61542F-3B6B-4699-9E74-5CC1A12D5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graphicEl>
                                              <a:dgm id="{B961542F-3B6B-4699-9E74-5CC1A12D5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B961542F-3B6B-4699-9E74-5CC1A12D5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B961542F-3B6B-4699-9E74-5CC1A12D5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>
                                            <p:graphicEl>
                                              <a:dgm id="{B961542F-3B6B-4699-9E74-5CC1A12D5B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7E9F4D-F728-4E72-BF0A-1200ECE2C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F47E9F4D-F728-4E72-BF0A-1200ECE2C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F47E9F4D-F728-4E72-BF0A-1200ECE2C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F47E9F4D-F728-4E72-BF0A-1200ECE2C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F47E9F4D-F728-4E72-BF0A-1200ECE2CF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EC9A3A-9A1B-4ADB-A137-81A06CF3F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3FEC9A3A-9A1B-4ADB-A137-81A06CF3F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3FEC9A3A-9A1B-4ADB-A137-81A06CF3F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3FEC9A3A-9A1B-4ADB-A137-81A06CF3F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3FEC9A3A-9A1B-4ADB-A137-81A06CF3F0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81CED2-E567-47F1-99FA-B3CAB2C51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3181CED2-E567-47F1-99FA-B3CAB2C51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3181CED2-E567-47F1-99FA-B3CAB2C51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3181CED2-E567-47F1-99FA-B3CAB2C51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graphicEl>
                                              <a:dgm id="{3181CED2-E567-47F1-99FA-B3CAB2C51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6D783F-E9CA-48FA-8D8E-AB7BBE58D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346D783F-E9CA-48FA-8D8E-AB7BBE58D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346D783F-E9CA-48FA-8D8E-AB7BBE58D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graphicEl>
                                              <a:dgm id="{346D783F-E9CA-48FA-8D8E-AB7BBE58D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graphicEl>
                                              <a:dgm id="{346D783F-E9CA-48FA-8D8E-AB7BBE58D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F7F8D2-2C0D-44C1-8605-F3B3A3E85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71F7F8D2-2C0D-44C1-8605-F3B3A3E85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graphicEl>
                                              <a:dgm id="{71F7F8D2-2C0D-44C1-8605-F3B3A3E85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71F7F8D2-2C0D-44C1-8605-F3B3A3E85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graphicEl>
                                              <a:dgm id="{71F7F8D2-2C0D-44C1-8605-F3B3A3E850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6A1B2D-29C2-44C2-A7CC-E517E0E28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286A1B2D-29C2-44C2-A7CC-E517E0E28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286A1B2D-29C2-44C2-A7CC-E517E0E28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graphicEl>
                                              <a:dgm id="{286A1B2D-29C2-44C2-A7CC-E517E0E28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graphicEl>
                                              <a:dgm id="{286A1B2D-29C2-44C2-A7CC-E517E0E28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0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7290" y="1643056"/>
            <a:ext cx="1928826" cy="1296171"/>
          </a:xfrm>
          <a:prstGeom prst="rect">
            <a:avLst/>
          </a:prstGeom>
        </p:spPr>
      </p:pic>
      <p:pic>
        <p:nvPicPr>
          <p:cNvPr id="3" name="图片 2" descr="1085626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6380" y="1142990"/>
            <a:ext cx="2619386" cy="1966921"/>
          </a:xfrm>
          <a:prstGeom prst="rect">
            <a:avLst/>
          </a:prstGeom>
        </p:spPr>
      </p:pic>
      <p:pic>
        <p:nvPicPr>
          <p:cNvPr id="4" name="图片 3" descr="u=829299696,3822564209&amp;fm=21&amp;gp=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14" y="3143254"/>
            <a:ext cx="2659323" cy="1481142"/>
          </a:xfrm>
          <a:prstGeom prst="rect">
            <a:avLst/>
          </a:prstGeom>
        </p:spPr>
      </p:pic>
      <p:pic>
        <p:nvPicPr>
          <p:cNvPr id="5" name="图片 4" descr="U3320P33T148D448893F2100DT201001231853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3570" y="3000378"/>
            <a:ext cx="2071702" cy="2004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472" y="1214428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华文行楷" pitchFamily="2" charset="-122"/>
                <a:ea typeface="华文行楷" pitchFamily="2" charset="-122"/>
              </a:rPr>
              <a:t>A </a:t>
            </a:r>
            <a:endParaRPr lang="zh-CN" altLang="en-US" sz="3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628" y="1214428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华文行楷" pitchFamily="2" charset="-122"/>
                <a:ea typeface="华文行楷" pitchFamily="2" charset="-122"/>
              </a:rPr>
              <a:t>B </a:t>
            </a:r>
            <a:endParaRPr lang="zh-CN" altLang="en-US" sz="3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910" y="321469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华文行楷" pitchFamily="2" charset="-122"/>
                <a:ea typeface="华文行楷" pitchFamily="2" charset="-122"/>
              </a:rPr>
              <a:t>C </a:t>
            </a:r>
            <a:endParaRPr lang="zh-CN" altLang="en-US" sz="3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190" y="3214692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华文行楷" pitchFamily="2" charset="-122"/>
                <a:ea typeface="华文行楷" pitchFamily="2" charset="-122"/>
              </a:rPr>
              <a:t>D </a:t>
            </a:r>
            <a:endParaRPr lang="zh-CN" altLang="en-US" sz="36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488" y="785800"/>
            <a:ext cx="31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华文行楷" pitchFamily="2" charset="-122"/>
                <a:ea typeface="华文行楷" pitchFamily="2" charset="-122"/>
              </a:rPr>
              <a:t>分工与合作</a:t>
            </a:r>
            <a:r>
              <a:rPr lang="en-US" altLang="zh-CN" sz="3600" dirty="0" smtClean="0">
                <a:latin typeface="华文行楷" pitchFamily="2" charset="-122"/>
                <a:ea typeface="华文行楷" pitchFamily="2" charset="-122"/>
              </a:rPr>
              <a:t> </a:t>
            </a:r>
            <a:endParaRPr lang="zh-CN" altLang="en-US" sz="3600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321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按扭1-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28700"/>
            <a:ext cx="1066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1600200" y="800100"/>
            <a:ext cx="678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l" eaLnBrk="1" hangingPunct="1"/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6800" y="1694587"/>
            <a:ext cx="723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/>
            <a:r>
              <a:rPr lang="zh-CN" altLang="zh-CN" dirty="0"/>
              <a:t>通过讲解函数定义，帮助学会定义一个函数</a:t>
            </a:r>
            <a:r>
              <a:rPr lang="zh-CN" altLang="zh-CN" dirty="0" smtClean="0"/>
              <a:t>。接下来</a:t>
            </a:r>
            <a:r>
              <a:rPr lang="zh-CN" altLang="zh-CN" dirty="0"/>
              <a:t>讲解内部函数和外部函数，以及局部变量和全局变量的知识</a:t>
            </a:r>
            <a:r>
              <a:rPr lang="zh-CN" altLang="zh-CN" dirty="0" smtClean="0"/>
              <a:t>，最后</a:t>
            </a:r>
            <a:r>
              <a:rPr lang="zh-CN" altLang="zh-CN" dirty="0"/>
              <a:t>讲解一些常用的函数</a:t>
            </a:r>
            <a:r>
              <a:rPr lang="zh-CN" altLang="zh-CN" dirty="0" smtClean="0"/>
              <a:t>，函数</a:t>
            </a:r>
            <a:r>
              <a:rPr lang="zh-CN" altLang="zh-CN" dirty="0"/>
              <a:t>是</a:t>
            </a:r>
            <a:r>
              <a:rPr lang="en-US" altLang="zh-CN" dirty="0"/>
              <a:t>C</a:t>
            </a:r>
            <a:r>
              <a:rPr lang="zh-CN" altLang="zh-CN" dirty="0"/>
              <a:t>语言的重点部分，希望对此部分的知识多加理解。</a:t>
            </a:r>
          </a:p>
        </p:txBody>
      </p:sp>
    </p:spTree>
    <p:extLst>
      <p:ext uri="{BB962C8B-B14F-4D97-AF65-F5344CB8AC3E}">
        <p14:creationId xmlns:p14="http://schemas.microsoft.com/office/powerpoint/2010/main" xmlns="" val="2868698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8794" y="1928808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为什么需要函数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" name="图片 2" descr="按扭-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728" y="1928808"/>
            <a:ext cx="357190" cy="3571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7422" y="2428874"/>
            <a:ext cx="4429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提高效率 ，减少重复编写程序的工作量。</a:t>
            </a:r>
            <a:endParaRPr lang="zh-CN" altLang="en-US" sz="1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7422" y="3000378"/>
            <a:ext cx="492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一个较大的程序不可能完全由一个人完成，更不可能把所有代码放在一个主函数中。</a:t>
            </a:r>
            <a:endParaRPr lang="zh-CN" altLang="en-US" sz="1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图片 5" descr="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0826" y="1357304"/>
            <a:ext cx="928694" cy="13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316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标题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428750"/>
            <a:ext cx="6172200" cy="1647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1925421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 函数的定义的形式</a:t>
            </a:r>
          </a:p>
        </p:txBody>
      </p:sp>
    </p:spTree>
    <p:extLst>
      <p:ext uri="{BB962C8B-B14F-4D97-AF65-F5344CB8AC3E}">
        <p14:creationId xmlns:p14="http://schemas.microsoft.com/office/powerpoint/2010/main" xmlns="" val="411799745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16831</TotalTime>
  <Words>3435</Words>
  <Application>Microsoft Office PowerPoint</Application>
  <PresentationFormat>全屏显示(16:9)</PresentationFormat>
  <Paragraphs>389</Paragraphs>
  <Slides>71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内部函数</vt:lpstr>
      <vt:lpstr>幻灯片 55</vt:lpstr>
      <vt:lpstr>幻灯片 56</vt:lpstr>
      <vt:lpstr>幻灯片 57</vt:lpstr>
      <vt:lpstr>局部变量</vt:lpstr>
      <vt:lpstr>局部变量的有效范围</vt:lpstr>
      <vt:lpstr>幻灯片 60</vt:lpstr>
      <vt:lpstr>不同区域的同名变量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</vt:vector>
  </TitlesOfParts>
  <Company>明日科技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李菁菁</dc:creator>
  <cp:lastModifiedBy>Administrator</cp:lastModifiedBy>
  <cp:revision>1737</cp:revision>
  <cp:lastPrinted>1601-01-01T00:00:00Z</cp:lastPrinted>
  <dcterms:created xsi:type="dcterms:W3CDTF">2014-11-20T08:27:06Z</dcterms:created>
  <dcterms:modified xsi:type="dcterms:W3CDTF">2017-08-15T02:24:10Z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